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0" r:id="rId3"/>
    <p:sldId id="260" r:id="rId4"/>
    <p:sldId id="272" r:id="rId5"/>
    <p:sldId id="269" r:id="rId6"/>
    <p:sldId id="273" r:id="rId7"/>
    <p:sldId id="268" r:id="rId8"/>
    <p:sldId id="266" r:id="rId9"/>
    <p:sldId id="258" r:id="rId10"/>
    <p:sldId id="259" r:id="rId11"/>
    <p:sldId id="261" r:id="rId12"/>
    <p:sldId id="263" r:id="rId13"/>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B70B8-C0D6-4383-BAC5-B9827782275A}" v="5" dt="2022-11-26T04:16:39.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758" autoAdjust="0"/>
  </p:normalViewPr>
  <p:slideViewPr>
    <p:cSldViewPr snapToGrid="0">
      <p:cViewPr varScale="1">
        <p:scale>
          <a:sx n="55" d="100"/>
          <a:sy n="55" d="100"/>
        </p:scale>
        <p:origin x="108" y="372"/>
      </p:cViewPr>
      <p:guideLst/>
    </p:cSldViewPr>
  </p:slideViewPr>
  <p:notesTextViewPr>
    <p:cViewPr>
      <p:scale>
        <a:sx n="1" d="1"/>
        <a:sy n="1" d="1"/>
      </p:scale>
      <p:origin x="0" y="0"/>
    </p:cViewPr>
  </p:notesTextViewPr>
  <p:sorterViewPr>
    <p:cViewPr>
      <p:scale>
        <a:sx n="100" d="100"/>
        <a:sy n="100" d="100"/>
      </p:scale>
      <p:origin x="0" y="-8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uyama Tadashi" userId="97def704b63ee85f" providerId="LiveId" clId="{0C14B402-FACF-4828-88CE-B72CBBA15192}"/>
    <pc:docChg chg="modSld">
      <pc:chgData name="Kouyama Tadashi" userId="97def704b63ee85f" providerId="LiveId" clId="{0C14B402-FACF-4828-88CE-B72CBBA15192}" dt="2022-11-04T11:58:44.748" v="14"/>
      <pc:docMkLst>
        <pc:docMk/>
      </pc:docMkLst>
      <pc:sldChg chg="modAnim">
        <pc:chgData name="Kouyama Tadashi" userId="97def704b63ee85f" providerId="LiveId" clId="{0C14B402-FACF-4828-88CE-B72CBBA15192}" dt="2022-11-04T11:58:44.748" v="14"/>
        <pc:sldMkLst>
          <pc:docMk/>
          <pc:sldMk cId="346788050" sldId="269"/>
        </pc:sldMkLst>
      </pc:sldChg>
      <pc:sldChg chg="modSp">
        <pc:chgData name="Kouyama Tadashi" userId="97def704b63ee85f" providerId="LiveId" clId="{0C14B402-FACF-4828-88CE-B72CBBA15192}" dt="2022-11-04T11:55:58.637" v="5" actId="20577"/>
        <pc:sldMkLst>
          <pc:docMk/>
          <pc:sldMk cId="1699467742" sldId="270"/>
        </pc:sldMkLst>
        <pc:spChg chg="mod">
          <ac:chgData name="Kouyama Tadashi" userId="97def704b63ee85f" providerId="LiveId" clId="{0C14B402-FACF-4828-88CE-B72CBBA15192}" dt="2022-11-04T11:55:58.637" v="5" actId="20577"/>
          <ac:spMkLst>
            <pc:docMk/>
            <pc:sldMk cId="1699467742" sldId="270"/>
            <ac:spMk id="11" creationId="{D1BDA03C-A5F1-578F-90E5-6FEFBFC0E295}"/>
          </ac:spMkLst>
        </pc:spChg>
      </pc:sldChg>
    </pc:docChg>
  </pc:docChgLst>
  <pc:docChgLst>
    <pc:chgData name="Kouyama Tadashi" userId="97def704b63ee85f" providerId="LiveId" clId="{660B70B8-C0D6-4383-BAC5-B9827782275A}"/>
    <pc:docChg chg="addSld delSld modSld modNotesMaster">
      <pc:chgData name="Kouyama Tadashi" userId="97def704b63ee85f" providerId="LiveId" clId="{660B70B8-C0D6-4383-BAC5-B9827782275A}" dt="2022-11-26T04:35:10.711" v="6" actId="47"/>
      <pc:docMkLst>
        <pc:docMk/>
      </pc:docMkLst>
      <pc:sldChg chg="addSp modSp new del">
        <pc:chgData name="Kouyama Tadashi" userId="97def704b63ee85f" providerId="LiveId" clId="{660B70B8-C0D6-4383-BAC5-B9827782275A}" dt="2022-11-26T04:35:10.711" v="6" actId="47"/>
        <pc:sldMkLst>
          <pc:docMk/>
          <pc:sldMk cId="3522949408" sldId="274"/>
        </pc:sldMkLst>
        <pc:picChg chg="add mod">
          <ac:chgData name="Kouyama Tadashi" userId="97def704b63ee85f" providerId="LiveId" clId="{660B70B8-C0D6-4383-BAC5-B9827782275A}" dt="2022-11-26T04:16:39.243" v="5" actId="14100"/>
          <ac:picMkLst>
            <pc:docMk/>
            <pc:sldMk cId="3522949408" sldId="274"/>
            <ac:picMk id="1026" creationId="{556EE884-5EC2-0767-84EE-C37A64E8CFDD}"/>
          </ac:picMkLst>
        </pc:picChg>
      </pc:sldChg>
    </pc:docChg>
  </pc:docChgLst>
  <pc:docChgLst>
    <pc:chgData name="Kouyama Tadashi" userId="97def704b63ee85f" providerId="LiveId" clId="{065455BC-432E-4A5D-AC26-394E7F6489FC}"/>
    <pc:docChg chg="undo custSel addSld delSld modSld">
      <pc:chgData name="Kouyama Tadashi" userId="97def704b63ee85f" providerId="LiveId" clId="{065455BC-432E-4A5D-AC26-394E7F6489FC}" dt="2022-11-23T12:57:39.900" v="1040" actId="688"/>
      <pc:docMkLst>
        <pc:docMk/>
      </pc:docMkLst>
      <pc:sldChg chg="modNotesTx">
        <pc:chgData name="Kouyama Tadashi" userId="97def704b63ee85f" providerId="LiveId" clId="{065455BC-432E-4A5D-AC26-394E7F6489FC}" dt="2022-11-19T11:27:07.991" v="471" actId="20577"/>
        <pc:sldMkLst>
          <pc:docMk/>
          <pc:sldMk cId="2905336831" sldId="256"/>
        </pc:sldMkLst>
      </pc:sldChg>
      <pc:sldChg chg="modNotesTx">
        <pc:chgData name="Kouyama Tadashi" userId="97def704b63ee85f" providerId="LiveId" clId="{065455BC-432E-4A5D-AC26-394E7F6489FC}" dt="2022-11-19T11:31:05.004" v="685" actId="20577"/>
        <pc:sldMkLst>
          <pc:docMk/>
          <pc:sldMk cId="3513567970" sldId="258"/>
        </pc:sldMkLst>
      </pc:sldChg>
      <pc:sldChg chg="modNotesTx">
        <pc:chgData name="Kouyama Tadashi" userId="97def704b63ee85f" providerId="LiveId" clId="{065455BC-432E-4A5D-AC26-394E7F6489FC}" dt="2022-11-19T11:31:17.495" v="689"/>
        <pc:sldMkLst>
          <pc:docMk/>
          <pc:sldMk cId="259905297" sldId="259"/>
        </pc:sldMkLst>
      </pc:sldChg>
      <pc:sldChg chg="delSp modSp mod modAnim modNotesTx">
        <pc:chgData name="Kouyama Tadashi" userId="97def704b63ee85f" providerId="LiveId" clId="{065455BC-432E-4A5D-AC26-394E7F6489FC}" dt="2022-11-19T11:28:46.953" v="618" actId="120"/>
        <pc:sldMkLst>
          <pc:docMk/>
          <pc:sldMk cId="1227005484" sldId="260"/>
        </pc:sldMkLst>
        <pc:spChg chg="mod">
          <ac:chgData name="Kouyama Tadashi" userId="97def704b63ee85f" providerId="LiveId" clId="{065455BC-432E-4A5D-AC26-394E7F6489FC}" dt="2022-11-12T11:42:31.231" v="51" actId="27636"/>
          <ac:spMkLst>
            <pc:docMk/>
            <pc:sldMk cId="1227005484" sldId="260"/>
            <ac:spMk id="4" creationId="{6712E329-15C1-3208-9C32-EEE179E60504}"/>
          </ac:spMkLst>
        </pc:spChg>
        <pc:spChg chg="mod">
          <ac:chgData name="Kouyama Tadashi" userId="97def704b63ee85f" providerId="LiveId" clId="{065455BC-432E-4A5D-AC26-394E7F6489FC}" dt="2022-11-12T11:53:34.639" v="450" actId="14100"/>
          <ac:spMkLst>
            <pc:docMk/>
            <pc:sldMk cId="1227005484" sldId="260"/>
            <ac:spMk id="5" creationId="{D04275B0-DC75-84E8-78EC-870D05745C57}"/>
          </ac:spMkLst>
        </pc:spChg>
        <pc:picChg chg="del">
          <ac:chgData name="Kouyama Tadashi" userId="97def704b63ee85f" providerId="LiveId" clId="{065455BC-432E-4A5D-AC26-394E7F6489FC}" dt="2022-11-12T11:42:36.044" v="52" actId="478"/>
          <ac:picMkLst>
            <pc:docMk/>
            <pc:sldMk cId="1227005484" sldId="260"/>
            <ac:picMk id="3074" creationId="{DA6081FC-9217-65BE-F36A-DB94918CCDFB}"/>
          </ac:picMkLst>
        </pc:picChg>
        <pc:picChg chg="del">
          <ac:chgData name="Kouyama Tadashi" userId="97def704b63ee85f" providerId="LiveId" clId="{065455BC-432E-4A5D-AC26-394E7F6489FC}" dt="2022-11-12T11:42:37.030" v="53" actId="478"/>
          <ac:picMkLst>
            <pc:docMk/>
            <pc:sldMk cId="1227005484" sldId="260"/>
            <ac:picMk id="3076" creationId="{16DFD020-DD79-8AAE-9856-8D8BD72FDA7F}"/>
          </ac:picMkLst>
        </pc:picChg>
      </pc:sldChg>
      <pc:sldChg chg="modNotesTx">
        <pc:chgData name="Kouyama Tadashi" userId="97def704b63ee85f" providerId="LiveId" clId="{065455BC-432E-4A5D-AC26-394E7F6489FC}" dt="2022-11-19T11:31:31.020" v="693"/>
        <pc:sldMkLst>
          <pc:docMk/>
          <pc:sldMk cId="1931330773" sldId="261"/>
        </pc:sldMkLst>
      </pc:sldChg>
      <pc:sldChg chg="modNotesTx">
        <pc:chgData name="Kouyama Tadashi" userId="97def704b63ee85f" providerId="LiveId" clId="{065455BC-432E-4A5D-AC26-394E7F6489FC}" dt="2022-11-19T11:31:45.808" v="697"/>
        <pc:sldMkLst>
          <pc:docMk/>
          <pc:sldMk cId="1910522447" sldId="263"/>
        </pc:sldMkLst>
      </pc:sldChg>
      <pc:sldChg chg="modSp mod modNotesTx">
        <pc:chgData name="Kouyama Tadashi" userId="97def704b63ee85f" providerId="LiveId" clId="{065455BC-432E-4A5D-AC26-394E7F6489FC}" dt="2022-11-23T12:57:39.900" v="1040" actId="688"/>
        <pc:sldMkLst>
          <pc:docMk/>
          <pc:sldMk cId="2652427514" sldId="266"/>
        </pc:sldMkLst>
        <pc:spChg chg="mod">
          <ac:chgData name="Kouyama Tadashi" userId="97def704b63ee85f" providerId="LiveId" clId="{065455BC-432E-4A5D-AC26-394E7F6489FC}" dt="2022-11-23T12:57:39.900" v="1040" actId="688"/>
          <ac:spMkLst>
            <pc:docMk/>
            <pc:sldMk cId="2652427514" sldId="266"/>
            <ac:spMk id="3" creationId="{2DF885AC-F81D-D9D7-26B1-72393091646B}"/>
          </ac:spMkLst>
        </pc:spChg>
      </pc:sldChg>
      <pc:sldChg chg="modSp mod modNotesTx">
        <pc:chgData name="Kouyama Tadashi" userId="97def704b63ee85f" providerId="LiveId" clId="{065455BC-432E-4A5D-AC26-394E7F6489FC}" dt="2022-11-19T11:30:01.184" v="647" actId="20577"/>
        <pc:sldMkLst>
          <pc:docMk/>
          <pc:sldMk cId="2087224049" sldId="268"/>
        </pc:sldMkLst>
        <pc:spChg chg="mod">
          <ac:chgData name="Kouyama Tadashi" userId="97def704b63ee85f" providerId="LiveId" clId="{065455BC-432E-4A5D-AC26-394E7F6489FC}" dt="2022-11-12T11:54:09.904" v="451" actId="1076"/>
          <ac:spMkLst>
            <pc:docMk/>
            <pc:sldMk cId="2087224049" sldId="268"/>
            <ac:spMk id="3" creationId="{FEA3BA2E-FFA4-FB1C-1F26-6654A30D5672}"/>
          </ac:spMkLst>
        </pc:spChg>
      </pc:sldChg>
      <pc:sldChg chg="modNotesTx">
        <pc:chgData name="Kouyama Tadashi" userId="97def704b63ee85f" providerId="LiveId" clId="{065455BC-432E-4A5D-AC26-394E7F6489FC}" dt="2022-11-19T11:29:20.507" v="626"/>
        <pc:sldMkLst>
          <pc:docMk/>
          <pc:sldMk cId="346788050" sldId="269"/>
        </pc:sldMkLst>
      </pc:sldChg>
      <pc:sldChg chg="modSp modNotesTx">
        <pc:chgData name="Kouyama Tadashi" userId="97def704b63ee85f" providerId="LiveId" clId="{065455BC-432E-4A5D-AC26-394E7F6489FC}" dt="2022-11-19T11:28:24.625" v="614" actId="20577"/>
        <pc:sldMkLst>
          <pc:docMk/>
          <pc:sldMk cId="1699467742" sldId="270"/>
        </pc:sldMkLst>
        <pc:picChg chg="mod">
          <ac:chgData name="Kouyama Tadashi" userId="97def704b63ee85f" providerId="LiveId" clId="{065455BC-432E-4A5D-AC26-394E7F6489FC}" dt="2022-11-12T11:52:02.387" v="442" actId="1366"/>
          <ac:picMkLst>
            <pc:docMk/>
            <pc:sldMk cId="1699467742" sldId="270"/>
            <ac:picMk id="1026" creationId="{17E77E96-222D-001C-0A7A-F589416BDBAB}"/>
          </ac:picMkLst>
        </pc:picChg>
      </pc:sldChg>
      <pc:sldChg chg="new del">
        <pc:chgData name="Kouyama Tadashi" userId="97def704b63ee85f" providerId="LiveId" clId="{065455BC-432E-4A5D-AC26-394E7F6489FC}" dt="2022-11-12T11:41:40.807" v="2" actId="47"/>
        <pc:sldMkLst>
          <pc:docMk/>
          <pc:sldMk cId="1687361080" sldId="271"/>
        </pc:sldMkLst>
      </pc:sldChg>
      <pc:sldChg chg="add modNotesTx">
        <pc:chgData name="Kouyama Tadashi" userId="97def704b63ee85f" providerId="LiveId" clId="{065455BC-432E-4A5D-AC26-394E7F6489FC}" dt="2022-11-19T11:29:08.067" v="622" actId="20577"/>
        <pc:sldMkLst>
          <pc:docMk/>
          <pc:sldMk cId="543635726" sldId="272"/>
        </pc:sldMkLst>
      </pc:sldChg>
      <pc:sldChg chg="addSp delSp modSp new mod setBg modNotesTx">
        <pc:chgData name="Kouyama Tadashi" userId="97def704b63ee85f" providerId="LiveId" clId="{065455BC-432E-4A5D-AC26-394E7F6489FC}" dt="2022-11-23T12:57:21.321" v="1039" actId="20577"/>
        <pc:sldMkLst>
          <pc:docMk/>
          <pc:sldMk cId="2434284748" sldId="273"/>
        </pc:sldMkLst>
        <pc:spChg chg="del">
          <ac:chgData name="Kouyama Tadashi" userId="97def704b63ee85f" providerId="LiveId" clId="{065455BC-432E-4A5D-AC26-394E7F6489FC}" dt="2022-11-23T12:48:20.650" v="699" actId="478"/>
          <ac:spMkLst>
            <pc:docMk/>
            <pc:sldMk cId="2434284748" sldId="273"/>
            <ac:spMk id="2" creationId="{F52890C8-23A9-EA5E-F12D-9F60CB130A59}"/>
          </ac:spMkLst>
        </pc:spChg>
        <pc:spChg chg="del">
          <ac:chgData name="Kouyama Tadashi" userId="97def704b63ee85f" providerId="LiveId" clId="{065455BC-432E-4A5D-AC26-394E7F6489FC}" dt="2022-11-23T12:48:20.650" v="699" actId="478"/>
          <ac:spMkLst>
            <pc:docMk/>
            <pc:sldMk cId="2434284748" sldId="273"/>
            <ac:spMk id="3" creationId="{CD85DCD8-431E-C9C2-ADFC-2B0725599694}"/>
          </ac:spMkLst>
        </pc:spChg>
        <pc:spChg chg="add mod">
          <ac:chgData name="Kouyama Tadashi" userId="97def704b63ee85f" providerId="LiveId" clId="{065455BC-432E-4A5D-AC26-394E7F6489FC}" dt="2022-11-23T12:53:19.325" v="756" actId="14100"/>
          <ac:spMkLst>
            <pc:docMk/>
            <pc:sldMk cId="2434284748" sldId="273"/>
            <ac:spMk id="4" creationId="{A49A5C0D-E1F2-2125-E9BA-A59BD20354F3}"/>
          </ac:spMkLst>
        </pc:spChg>
        <pc:spChg chg="add del">
          <ac:chgData name="Kouyama Tadashi" userId="97def704b63ee85f" providerId="LiveId" clId="{065455BC-432E-4A5D-AC26-394E7F6489FC}" dt="2022-11-23T12:49:02.624" v="707" actId="26606"/>
          <ac:spMkLst>
            <pc:docMk/>
            <pc:sldMk cId="2434284748" sldId="273"/>
            <ac:spMk id="1031" creationId="{42A4FC2C-047E-45A5-965D-8E1E3BF09BC6}"/>
          </ac:spMkLst>
        </pc:spChg>
        <pc:picChg chg="add del mod">
          <ac:chgData name="Kouyama Tadashi" userId="97def704b63ee85f" providerId="LiveId" clId="{065455BC-432E-4A5D-AC26-394E7F6489FC}" dt="2022-11-23T12:49:20.727" v="708" actId="478"/>
          <ac:picMkLst>
            <pc:docMk/>
            <pc:sldMk cId="2434284748" sldId="273"/>
            <ac:picMk id="1026" creationId="{74EE3BE1-E47A-0BC4-11D3-A53F3CBD0F3C}"/>
          </ac:picMkLst>
        </pc:picChg>
        <pc:picChg chg="add mod">
          <ac:chgData name="Kouyama Tadashi" userId="97def704b63ee85f" providerId="LiveId" clId="{065455BC-432E-4A5D-AC26-394E7F6489FC}" dt="2022-11-23T12:50:15.660" v="715" actId="1076"/>
          <ac:picMkLst>
            <pc:docMk/>
            <pc:sldMk cId="2434284748" sldId="273"/>
            <ac:picMk id="1028" creationId="{480AE7D9-1481-A2E5-D1F2-40CD82D77A0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ja-JP" dirty="0"/>
              <a:t>パフォーマンスが</a:t>
            </a:r>
            <a:endParaRPr lang="en-US" dirty="0"/>
          </a:p>
          <a:p>
            <a:pPr>
              <a:defRPr/>
            </a:pPr>
            <a:r>
              <a:rPr lang="ja-JP" dirty="0"/>
              <a:t>使われる配分</a:t>
            </a:r>
          </a:p>
        </c:rich>
      </c:tx>
      <c:layout>
        <c:manualLayout>
          <c:xMode val="edge"/>
          <c:yMode val="edge"/>
          <c:x val="2.8605758564018806E-2"/>
          <c:y val="0.11559821349499202"/>
        </c:manualLayout>
      </c:layout>
      <c:overlay val="0"/>
      <c:spPr>
        <a:noFill/>
        <a:ln w="22225">
          <a:solidFill>
            <a:schemeClr val="accent1"/>
          </a:solid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5.0989024230879927E-2"/>
          <c:y val="0.3320108035082393"/>
          <c:w val="0.84940997251681405"/>
          <c:h val="0.68767279365053724"/>
        </c:manualLayout>
      </c:layout>
      <c:pieChart>
        <c:varyColors val="1"/>
        <c:ser>
          <c:idx val="0"/>
          <c:order val="0"/>
          <c:tx>
            <c:strRef>
              <c:f>Sheet1!$B$1</c:f>
              <c:strCache>
                <c:ptCount val="1"/>
                <c:pt idx="0">
                  <c:v>パフォーマンス</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F309-4793-89D2-8BB1BDD0F9BC}"/>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53B-4A22-8784-3D6638597AC1}"/>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53B-4A22-8784-3D6638597AC1}"/>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309-4793-89D2-8BB1BDD0F9B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本を探す</c:v>
                </c:pt>
                <c:pt idx="1">
                  <c:v>本を読む</c:v>
                </c:pt>
                <c:pt idx="2">
                  <c:v>内容を理解する</c:v>
                </c:pt>
                <c:pt idx="3">
                  <c:v>活用する</c:v>
                </c:pt>
              </c:strCache>
            </c:strRef>
          </c:cat>
          <c:val>
            <c:numRef>
              <c:f>Sheet1!$B$2:$B$5</c:f>
              <c:numCache>
                <c:formatCode>General</c:formatCode>
                <c:ptCount val="4"/>
                <c:pt idx="0">
                  <c:v>30</c:v>
                </c:pt>
                <c:pt idx="1">
                  <c:v>55</c:v>
                </c:pt>
                <c:pt idx="2">
                  <c:v>10</c:v>
                </c:pt>
                <c:pt idx="3">
                  <c:v>5</c:v>
                </c:pt>
              </c:numCache>
            </c:numRef>
          </c:val>
          <c:extLst>
            <c:ext xmlns:c16="http://schemas.microsoft.com/office/drawing/2014/chart" uri="{C3380CC4-5D6E-409C-BE32-E72D297353CC}">
              <c16:uniqueId val="{00000000-F309-4793-89D2-8BB1BDD0F9B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ja-JP"/>
          </a:p>
        </c:txPr>
      </c:legendEntry>
      <c:legendEntry>
        <c:idx val="2"/>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ja-JP"/>
          </a:p>
        </c:txPr>
      </c:legendEntry>
      <c:legendEntry>
        <c:idx val="3"/>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ja-JP"/>
          </a:p>
        </c:txPr>
      </c:legendEntry>
      <c:layout>
        <c:manualLayout>
          <c:xMode val="edge"/>
          <c:yMode val="edge"/>
          <c:x val="0.5097178363067093"/>
          <c:y val="1.0332769480288759E-2"/>
          <c:w val="0.48655701346395208"/>
          <c:h val="0.364730907644800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437"/>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46" y="0"/>
            <a:ext cx="4434999" cy="356437"/>
          </a:xfrm>
          <a:prstGeom prst="rect">
            <a:avLst/>
          </a:prstGeom>
        </p:spPr>
        <p:txBody>
          <a:bodyPr vert="horz" lIns="99075" tIns="49538" rIns="99075" bIns="49538" rtlCol="0"/>
          <a:lstStyle>
            <a:lvl1pPr algn="r">
              <a:defRPr sz="1300"/>
            </a:lvl1pPr>
          </a:lstStyle>
          <a:p>
            <a:fld id="{4FD8DAA4-904E-43C5-8D42-9F342F225036}" type="datetimeFigureOut">
              <a:rPr kumimoji="1" lang="ja-JP" altLang="en-US" smtClean="0"/>
              <a:t>2022/11/26</a:t>
            </a:fld>
            <a:endParaRPr kumimoji="1" lang="ja-JP" altLang="en-US"/>
          </a:p>
        </p:txBody>
      </p:sp>
      <p:sp>
        <p:nvSpPr>
          <p:cNvPr id="4" name="スライド イメージ プレースホルダー 3"/>
          <p:cNvSpPr>
            <a:spLocks noGrp="1" noRot="1" noChangeAspect="1"/>
          </p:cNvSpPr>
          <p:nvPr>
            <p:ph type="sldImg" idx="2"/>
          </p:nvPr>
        </p:nvSpPr>
        <p:spPr>
          <a:xfrm>
            <a:off x="2986088" y="887413"/>
            <a:ext cx="4264025" cy="2398712"/>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1023462" y="3418830"/>
            <a:ext cx="8187690" cy="2797225"/>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7628"/>
            <a:ext cx="4434999" cy="356436"/>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46" y="6747628"/>
            <a:ext cx="4434999" cy="356436"/>
          </a:xfrm>
          <a:prstGeom prst="rect">
            <a:avLst/>
          </a:prstGeom>
        </p:spPr>
        <p:txBody>
          <a:bodyPr vert="horz" lIns="99075" tIns="49538" rIns="99075" bIns="49538" rtlCol="0" anchor="b"/>
          <a:lstStyle>
            <a:lvl1pPr algn="r">
              <a:defRPr sz="1300"/>
            </a:lvl1pPr>
          </a:lstStyle>
          <a:p>
            <a:fld id="{7C9CAE40-8357-4EF7-8D0B-687036666B2D}" type="slidenum">
              <a:rPr kumimoji="1" lang="ja-JP" altLang="en-US" smtClean="0"/>
              <a:t>‹#›</a:t>
            </a:fld>
            <a:endParaRPr kumimoji="1" lang="ja-JP" altLang="en-US"/>
          </a:p>
        </p:txBody>
      </p:sp>
    </p:spTree>
    <p:extLst>
      <p:ext uri="{BB962C8B-B14F-4D97-AF65-F5344CB8AC3E}">
        <p14:creationId xmlns:p14="http://schemas.microsoft.com/office/powerpoint/2010/main" val="4168862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000" b="1" dirty="0">
                <a:latin typeface="BIZ UDPゴシック" panose="020B0400000000000000" pitchFamily="50" charset="-128"/>
                <a:ea typeface="BIZ UDPゴシック" panose="020B0400000000000000" pitchFamily="50" charset="-128"/>
              </a:rPr>
              <a:t>ディスレクシアにとっての</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「墨字」</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「フラット テキスト」</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「ナビゲーション機能」</a:t>
            </a:r>
            <a:endParaRPr kumimoji="1" lang="en-US" altLang="ja-JP" b="1" dirty="0">
              <a:latin typeface="BIZ UDPゴシック" panose="020B0400000000000000" pitchFamily="50" charset="-128"/>
              <a:ea typeface="BIZ UDPゴシック" panose="020B0400000000000000" pitchFamily="50" charset="-128"/>
            </a:endParaRPr>
          </a:p>
          <a:p>
            <a:pPr algn="l"/>
            <a:r>
              <a:rPr kumimoji="1" lang="ja-JP" altLang="en-US" b="1" dirty="0">
                <a:latin typeface="BIZ UDPゴシック" panose="020B0400000000000000" pitchFamily="50" charset="-128"/>
                <a:ea typeface="BIZ UDPゴシック" panose="020B0400000000000000" pitchFamily="50" charset="-128"/>
              </a:rPr>
              <a:t>ディスレクシア当事者</a:t>
            </a:r>
            <a:endParaRPr kumimoji="1" lang="en-US" altLang="ja-JP" b="1" dirty="0">
              <a:latin typeface="BIZ UDPゴシック" panose="020B0400000000000000" pitchFamily="50" charset="-128"/>
              <a:ea typeface="BIZ UDPゴシック" panose="020B0400000000000000" pitchFamily="50" charset="-128"/>
            </a:endParaRPr>
          </a:p>
          <a:p>
            <a:pPr algn="l"/>
            <a:r>
              <a:rPr lang="ja-JP" altLang="en-US" b="1" dirty="0">
                <a:latin typeface="BIZ UDPゴシック" panose="020B0400000000000000" pitchFamily="50" charset="-128"/>
                <a:ea typeface="BIZ UDPゴシック" panose="020B0400000000000000" pitchFamily="50" charset="-128"/>
              </a:rPr>
              <a:t>神山　忠</a:t>
            </a:r>
            <a:endParaRPr lang="en-US" altLang="ja-JP" b="1" dirty="0">
              <a:latin typeface="BIZ UDPゴシック" panose="020B0400000000000000" pitchFamily="50" charset="-128"/>
              <a:ea typeface="BIZ UDPゴシック" panose="020B0400000000000000" pitchFamily="50" charset="-128"/>
            </a:endParaRPr>
          </a:p>
          <a:p>
            <a:pPr algn="l"/>
            <a:r>
              <a:rPr kumimoji="1" lang="ja-JP" altLang="en-US" b="1" dirty="0">
                <a:latin typeface="BIZ UDPゴシック" panose="020B0400000000000000" pitchFamily="50" charset="-128"/>
                <a:ea typeface="BIZ UDPゴシック" panose="020B0400000000000000" pitchFamily="50" charset="-128"/>
              </a:rPr>
              <a:t>こうやま　ただし</a:t>
            </a:r>
          </a:p>
          <a:p>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1</a:t>
            </a:fld>
            <a:endParaRPr kumimoji="1" lang="ja-JP" altLang="en-US"/>
          </a:p>
        </p:txBody>
      </p:sp>
    </p:spTree>
    <p:extLst>
      <p:ext uri="{BB962C8B-B14F-4D97-AF65-F5344CB8AC3E}">
        <p14:creationId xmlns:p14="http://schemas.microsoft.com/office/powerpoint/2010/main" val="368510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latin typeface="BIZ UDPゴシック" panose="020B0400000000000000" pitchFamily="50" charset="-128"/>
                <a:ea typeface="BIZ UDPゴシック" panose="020B0400000000000000" pitchFamily="50" charset="-128"/>
              </a:rPr>
              <a:t>パフォーマンスの発揮どころ</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書物から情報を得て活用する場合</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ナビゲーションがないと</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目的とする情報にたどり着くのに</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相当な時間と労力が必要となる実態</a:t>
            </a:r>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情報にアクセスできた時には疲労困憊</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得た情報を自分の中で咀嚼し、考え</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出力するためのエネルギーは</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ほとんど残っていない状態</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solidFill>
                  <a:srgbClr val="0070C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その積み重ね　一生を大きく左右するのも</a:t>
            </a:r>
            <a:endParaRPr lang="en-US" altLang="ja-JP" sz="1300" b="1" dirty="0">
              <a:solidFill>
                <a:srgbClr val="0070C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10</a:t>
            </a:fld>
            <a:endParaRPr kumimoji="1" lang="ja-JP" altLang="en-US"/>
          </a:p>
        </p:txBody>
      </p:sp>
    </p:spTree>
    <p:extLst>
      <p:ext uri="{BB962C8B-B14F-4D97-AF65-F5344CB8AC3E}">
        <p14:creationId xmlns:p14="http://schemas.microsoft.com/office/powerpoint/2010/main" val="388044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latin typeface="BIZ UDPゴシック" panose="020B0400000000000000" pitchFamily="50" charset="-128"/>
                <a:ea typeface="BIZ UDPゴシック" panose="020B0400000000000000" pitchFamily="50" charset="-128"/>
              </a:rPr>
              <a:t>当事者の思い</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紙で提供されるもの　と　デジタルテキストデータでは</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時間と労力的には、</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紙よりはデジタルテキストデータの方が数段楽ではある。</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しかし、自分のパフォーマンスを本来の部分では　</a:t>
            </a:r>
            <a:r>
              <a:rPr lang="en-US" altLang="ja-JP" sz="1300" b="1" dirty="0">
                <a:latin typeface="BIZ UDPゴシック" panose="020B0400000000000000" pitchFamily="50" charset="-128"/>
                <a:ea typeface="BIZ UDPゴシック" panose="020B0400000000000000" pitchFamily="50" charset="-128"/>
              </a:rPr>
              <a:t>×</a:t>
            </a:r>
          </a:p>
          <a:p>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solidFill>
                  <a:srgbClr val="FF0000"/>
                </a:solidFill>
                <a:latin typeface="BIZ UDPゴシック" panose="020B0400000000000000" pitchFamily="50" charset="-128"/>
                <a:ea typeface="BIZ UDPゴシック" panose="020B0400000000000000" pitchFamily="50" charset="-128"/>
              </a:rPr>
              <a:t>ナビゲーション機能があれば、必要な情報にアクセスしやすい。</a:t>
            </a:r>
            <a:endParaRPr lang="en-US" altLang="ja-JP" sz="1300" b="1" dirty="0">
              <a:solidFill>
                <a:srgbClr val="FF0000"/>
              </a:solidFill>
              <a:latin typeface="BIZ UDPゴシック" panose="020B0400000000000000" pitchFamily="50" charset="-128"/>
              <a:ea typeface="BIZ UDPゴシック" panose="020B0400000000000000" pitchFamily="50" charset="-128"/>
            </a:endParaRPr>
          </a:p>
          <a:p>
            <a:r>
              <a:rPr lang="ja-JP" altLang="en-US" sz="1300" b="1" dirty="0">
                <a:solidFill>
                  <a:srgbClr val="FF0000"/>
                </a:solidFill>
                <a:latin typeface="BIZ UDPゴシック" panose="020B0400000000000000" pitchFamily="50" charset="-128"/>
                <a:ea typeface="BIZ UDPゴシック" panose="020B0400000000000000" pitchFamily="50" charset="-128"/>
              </a:rPr>
              <a:t>　本来の部分で、自分のパフォーマンスを発揮しやすくなる。</a:t>
            </a:r>
            <a:endParaRPr lang="en-US" altLang="ja-JP" sz="1300" b="1" dirty="0">
              <a:solidFill>
                <a:srgbClr val="FF0000"/>
              </a:solidFill>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しかし、</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欲を言うと</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　無理を言いすぎると</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　配慮がゼロに戻るのではないかという心配感がついてまわるので求められない。</a:t>
            </a:r>
            <a:endParaRPr lang="en-US" altLang="ja-JP" sz="1300" b="1"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11</a:t>
            </a:fld>
            <a:endParaRPr kumimoji="1" lang="ja-JP" altLang="en-US"/>
          </a:p>
        </p:txBody>
      </p:sp>
    </p:spTree>
    <p:extLst>
      <p:ext uri="{BB962C8B-B14F-4D97-AF65-F5344CB8AC3E}">
        <p14:creationId xmlns:p14="http://schemas.microsoft.com/office/powerpoint/2010/main" val="147870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latin typeface="BIZ UDPゴシック" panose="020B0400000000000000" pitchFamily="50" charset="-128"/>
                <a:ea typeface="BIZ UDPゴシック" panose="020B0400000000000000" pitchFamily="50" charset="-128"/>
              </a:rPr>
              <a:t>読書バリアフリー法の趣旨からすると</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書物・書籍の恩恵を享受し　心と生活を豊かにつなげるには</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本質部分で自身のパフォーマンスを発揮できるような</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a:t>
            </a:r>
            <a:r>
              <a:rPr lang="ja-JP" altLang="en-US" sz="1300" b="1" dirty="0">
                <a:solidFill>
                  <a:srgbClr val="FF0000"/>
                </a:solidFill>
                <a:latin typeface="BIZ UDPゴシック" panose="020B0400000000000000" pitchFamily="50" charset="-128"/>
                <a:ea typeface="BIZ UDPゴシック" panose="020B0400000000000000" pitchFamily="50" charset="-128"/>
              </a:rPr>
              <a:t>調整変更</a:t>
            </a:r>
            <a:r>
              <a:rPr lang="ja-JP" altLang="en-US" sz="1300" b="1" dirty="0">
                <a:latin typeface="BIZ UDPゴシック" panose="020B0400000000000000" pitchFamily="50" charset="-128"/>
                <a:ea typeface="BIZ UDPゴシック" panose="020B0400000000000000" pitchFamily="50" charset="-128"/>
              </a:rPr>
              <a:t>が不可欠です。</a:t>
            </a:r>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そのためには、</a:t>
            </a:r>
            <a:r>
              <a:rPr lang="ja-JP" altLang="en-US" sz="1300" b="1" dirty="0">
                <a:solidFill>
                  <a:srgbClr val="FF0000"/>
                </a:solidFill>
                <a:latin typeface="BIZ UDPゴシック" panose="020B0400000000000000" pitchFamily="50" charset="-128"/>
                <a:ea typeface="BIZ UDPゴシック" panose="020B0400000000000000" pitchFamily="50" charset="-128"/>
              </a:rPr>
              <a:t>ナビゲーション機能をはじめ、</a:t>
            </a:r>
            <a:endParaRPr lang="en-US" altLang="ja-JP" sz="1300" b="1" dirty="0">
              <a:solidFill>
                <a:srgbClr val="FF0000"/>
              </a:solidFill>
              <a:latin typeface="BIZ UDPゴシック" panose="020B0400000000000000" pitchFamily="50" charset="-128"/>
              <a:ea typeface="BIZ UDPゴシック" panose="020B0400000000000000" pitchFamily="50" charset="-128"/>
            </a:endParaRPr>
          </a:p>
          <a:p>
            <a:r>
              <a:rPr lang="ja-JP" altLang="en-US" sz="1300" b="1" dirty="0">
                <a:solidFill>
                  <a:srgbClr val="FF0000"/>
                </a:solidFill>
                <a:latin typeface="BIZ UDPゴシック" panose="020B0400000000000000" pitchFamily="50" charset="-128"/>
                <a:ea typeface="BIZ UDPゴシック" panose="020B0400000000000000" pitchFamily="50" charset="-128"/>
              </a:rPr>
              <a:t>　今考えられている機能を盛り込まれたデジタル書籍</a:t>
            </a:r>
            <a:r>
              <a:rPr lang="ja-JP" altLang="en-US" sz="1300" b="1" dirty="0">
                <a:latin typeface="BIZ UDPゴシック" panose="020B0400000000000000" pitchFamily="50" charset="-128"/>
                <a:ea typeface="BIZ UDPゴシック" panose="020B0400000000000000" pitchFamily="50" charset="-128"/>
              </a:rPr>
              <a:t>が</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スタンダードになってもらえればと願っています。</a:t>
            </a:r>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あわせて、それぞれの機能にしっかりと対応した</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a:t>
            </a:r>
            <a:r>
              <a:rPr lang="ja-JP" altLang="en-US" sz="1300" b="1" dirty="0">
                <a:solidFill>
                  <a:srgbClr val="FF0000"/>
                </a:solidFill>
                <a:latin typeface="BIZ UDPゴシック" panose="020B0400000000000000" pitchFamily="50" charset="-128"/>
                <a:ea typeface="BIZ UDPゴシック" panose="020B0400000000000000" pitchFamily="50" charset="-128"/>
              </a:rPr>
              <a:t>再生ソフト、リーダーソフトの開発</a:t>
            </a:r>
            <a:r>
              <a:rPr lang="ja-JP" altLang="en-US" sz="1300" b="1" dirty="0">
                <a:latin typeface="BIZ UDPゴシック" panose="020B0400000000000000" pitchFamily="50" charset="-128"/>
                <a:ea typeface="BIZ UDPゴシック" panose="020B0400000000000000" pitchFamily="50" charset="-128"/>
              </a:rPr>
              <a:t>も望んでいます。</a:t>
            </a:r>
            <a:endParaRPr lang="en-US" altLang="ja-JP" sz="1300" b="1"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12</a:t>
            </a:fld>
            <a:endParaRPr kumimoji="1" lang="ja-JP" altLang="en-US"/>
          </a:p>
        </p:txBody>
      </p:sp>
    </p:spTree>
    <p:extLst>
      <p:ext uri="{BB962C8B-B14F-4D97-AF65-F5344CB8AC3E}">
        <p14:creationId xmlns:p14="http://schemas.microsoft.com/office/powerpoint/2010/main" val="202691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これからお話しする中で出てくるナビゲーション機能とは、</a:t>
            </a:r>
            <a:endParaRPr kumimoji="1" lang="en-US" altLang="ja-JP" dirty="0"/>
          </a:p>
          <a:p>
            <a:r>
              <a:rPr lang="ja-JP" altLang="en-US" sz="1300" dirty="0">
                <a:latin typeface="メイリオ" panose="020B0604030504040204" pitchFamily="50" charset="-128"/>
                <a:ea typeface="メイリオ" panose="020B0604030504040204" pitchFamily="50" charset="-128"/>
              </a:rPr>
              <a:t>・目次や見出しから</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　本文にリンクする</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・しおり機能で</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　印をつける機能</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・中訳や本文以外の</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　説明文とリンクする</a:t>
            </a:r>
          </a:p>
          <a:p>
            <a:r>
              <a:rPr kumimoji="1" lang="ja-JP" altLang="en-US" dirty="0"/>
              <a:t>などの機能をさしています。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2</a:t>
            </a:fld>
            <a:endParaRPr kumimoji="1" lang="ja-JP" altLang="en-US"/>
          </a:p>
        </p:txBody>
      </p:sp>
    </p:spTree>
    <p:extLst>
      <p:ext uri="{BB962C8B-B14F-4D97-AF65-F5344CB8AC3E}">
        <p14:creationId xmlns:p14="http://schemas.microsoft.com/office/powerpoint/2010/main" val="1056990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b="1" dirty="0">
                <a:latin typeface="BIZ UDPゴシック" panose="020B0400000000000000" pitchFamily="50" charset="-128"/>
                <a:ea typeface="BIZ UDPゴシック" panose="020B0400000000000000" pitchFamily="50" charset="-128"/>
              </a:rPr>
              <a:t>アクセシビリティー　⇒　テキストあれば</a:t>
            </a:r>
            <a:r>
              <a:rPr kumimoji="1" lang="en-US" altLang="ja-JP" b="1">
                <a:latin typeface="BIZ UDPゴシック" panose="020B0400000000000000" pitchFamily="50" charset="-128"/>
                <a:ea typeface="BIZ UDPゴシック" panose="020B0400000000000000" pitchFamily="50" charset="-128"/>
              </a:rPr>
              <a:t>OK</a:t>
            </a:r>
            <a:r>
              <a:rPr kumimoji="1" lang="ja-JP" altLang="en-US" b="1">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a:t>
            </a:r>
            <a:endParaRPr kumimoji="1" lang="en-US" altLang="ja-JP"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ディスレクシア当事者に調査すると</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a:t>
            </a:r>
            <a:r>
              <a:rPr lang="ja-JP" altLang="en-US" sz="1500" b="1" dirty="0">
                <a:solidFill>
                  <a:srgbClr val="000099"/>
                </a:solidFill>
                <a:latin typeface="BIZ UDPゴシック" panose="020B0400000000000000" pitchFamily="50" charset="-128"/>
                <a:ea typeface="BIZ UDPゴシック" panose="020B0400000000000000" pitchFamily="50" charset="-128"/>
              </a:rPr>
              <a:t>テキストがあれば大丈夫と言う当事者は確かに多い</a:t>
            </a:r>
            <a:endParaRPr lang="en-US" altLang="ja-JP" sz="1300" b="1" dirty="0">
              <a:solidFill>
                <a:srgbClr val="000099"/>
              </a:solidFill>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しかし、本心は</a:t>
            </a:r>
            <a:r>
              <a:rPr lang="ja-JP" altLang="en-US" sz="1500" b="1" u="sng" dirty="0">
                <a:latin typeface="BIZ UDPゴシック" panose="020B0400000000000000" pitchFamily="50" charset="-128"/>
                <a:ea typeface="BIZ UDPゴシック" panose="020B0400000000000000" pitchFamily="50" charset="-128"/>
              </a:rPr>
              <a:t>複雑</a:t>
            </a:r>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本心としては・・・</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・あまり要求しすぎたら　得られたサービスを奪われるのでは</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・我慢すれば　何とかなるので　このあたりで我慢しよう</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・リーダーが対応していないのでナビゲーションだけが充実しても</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など</a:t>
            </a:r>
            <a:endParaRPr lang="en-US" altLang="ja-JP" sz="1300" b="1" dirty="0">
              <a:latin typeface="BIZ UDPゴシック" panose="020B0400000000000000" pitchFamily="50" charset="-128"/>
              <a:ea typeface="BIZ UDPゴシック" panose="020B0400000000000000" pitchFamily="50" charset="-128"/>
            </a:endParaRPr>
          </a:p>
          <a:p>
            <a:pPr algn="l"/>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3</a:t>
            </a:fld>
            <a:endParaRPr kumimoji="1" lang="ja-JP" altLang="en-US"/>
          </a:p>
        </p:txBody>
      </p:sp>
    </p:spTree>
    <p:extLst>
      <p:ext uri="{BB962C8B-B14F-4D97-AF65-F5344CB8AC3E}">
        <p14:creationId xmlns:p14="http://schemas.microsoft.com/office/powerpoint/2010/main" val="360959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latin typeface="BIZ UDPゴシック" panose="020B0400000000000000" pitchFamily="50" charset="-128"/>
                <a:ea typeface="BIZ UDPゴシック" panose="020B0400000000000000" pitchFamily="50" charset="-128"/>
              </a:rPr>
              <a:t>テキストデータがあればいい</a:t>
            </a:r>
            <a:r>
              <a:rPr kumimoji="1" lang="en-US" altLang="ja-JP" b="1" dirty="0">
                <a:latin typeface="BIZ UDPゴシック" panose="020B0400000000000000" pitchFamily="50" charset="-128"/>
                <a:ea typeface="BIZ UDPゴシック" panose="020B0400000000000000" pitchFamily="50" charset="-128"/>
              </a:rPr>
              <a:t>⁈</a:t>
            </a:r>
          </a:p>
          <a:p>
            <a:endParaRPr kumimoji="1" lang="en-US" altLang="ja-JP" dirty="0"/>
          </a:p>
          <a:p>
            <a:r>
              <a:rPr lang="ja-JP" altLang="en-US" sz="1300" b="1" dirty="0">
                <a:solidFill>
                  <a:srgbClr val="0070C0"/>
                </a:solidFill>
                <a:latin typeface="BIZ UDPゴシック" panose="020B0400000000000000" pitchFamily="50" charset="-128"/>
                <a:ea typeface="BIZ UDPゴシック" panose="020B0400000000000000" pitchFamily="50" charset="-128"/>
              </a:rPr>
              <a:t>ちょっと昔</a:t>
            </a:r>
            <a:endParaRPr lang="en-US" altLang="ja-JP" sz="1300" b="1" dirty="0">
              <a:solidFill>
                <a:srgbClr val="0070C0"/>
              </a:solidFill>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市の広報誌</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テキストデータを入手できるようになった。</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しかし　ナビゲーションが付いていない。</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知りたい情報を知ろうと思ったら、</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すべてを読み上げ機能を使って聞くしかなかった。</a:t>
            </a:r>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選挙のマニュフェスト</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ナビゲーション機能はなく、すべてを再生させる必要があった。</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目的の政党や立候補者のものを</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ピンポイントで知りたくてもかなわない。</a:t>
            </a:r>
            <a:endParaRPr lang="en-US" altLang="ja-JP" sz="1300" b="1"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4</a:t>
            </a:fld>
            <a:endParaRPr kumimoji="1" lang="ja-JP" altLang="en-US"/>
          </a:p>
        </p:txBody>
      </p:sp>
    </p:spTree>
    <p:extLst>
      <p:ext uri="{BB962C8B-B14F-4D97-AF65-F5344CB8AC3E}">
        <p14:creationId xmlns:p14="http://schemas.microsoft.com/office/powerpoint/2010/main" val="376503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latin typeface="BIZ UDPゴシック" panose="020B0400000000000000" pitchFamily="50" charset="-128"/>
                <a:ea typeface="BIZ UDPゴシック" panose="020B0400000000000000" pitchFamily="50" charset="-128"/>
              </a:rPr>
              <a:t>読み上げ機能を使っての読書</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単なる読み上げ読書は受身的</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ラジオや</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テレビや</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動画を見ている感覚</a:t>
            </a:r>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受身的な情報</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ナビゲーション機能が</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a:t>
            </a:r>
            <a:r>
              <a:rPr lang="ja-JP" altLang="en-US" sz="1300" b="1" dirty="0">
                <a:solidFill>
                  <a:srgbClr val="FF0000"/>
                </a:solidFill>
                <a:latin typeface="BIZ UDPゴシック" panose="020B0400000000000000" pitchFamily="50" charset="-128"/>
                <a:ea typeface="BIZ UDPゴシック" panose="020B0400000000000000" pitchFamily="50" charset="-128"/>
              </a:rPr>
              <a:t>ある</a:t>
            </a:r>
            <a:r>
              <a:rPr lang="ja-JP" altLang="en-US" sz="1300" b="1" dirty="0">
                <a:latin typeface="BIZ UDPゴシック" panose="020B0400000000000000" pitchFamily="50" charset="-128"/>
                <a:ea typeface="BIZ UDPゴシック" panose="020B0400000000000000" pitchFamily="50" charset="-128"/>
              </a:rPr>
              <a:t>の</a:t>
            </a:r>
            <a:r>
              <a:rPr lang="ja-JP" altLang="en-US" sz="1300" b="1" dirty="0">
                <a:solidFill>
                  <a:srgbClr val="0070C0"/>
                </a:solidFill>
                <a:latin typeface="BIZ UDPゴシック" panose="020B0400000000000000" pitchFamily="50" charset="-128"/>
                <a:ea typeface="BIZ UDPゴシック" panose="020B0400000000000000" pitchFamily="50" charset="-128"/>
              </a:rPr>
              <a:t>とな</a:t>
            </a:r>
            <a:r>
              <a:rPr lang="ja-JP" altLang="en-US" sz="1300" b="1" dirty="0">
                <a:latin typeface="BIZ UDPゴシック" panose="020B0400000000000000" pitchFamily="50" charset="-128"/>
                <a:ea typeface="BIZ UDPゴシック" panose="020B0400000000000000" pitchFamily="50" charset="-128"/>
              </a:rPr>
              <a:t>いのは</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大きな違い。</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読書に近い感覚・意味合いのためには、ナビゲーション機能が</a:t>
            </a:r>
            <a:r>
              <a:rPr lang="en-US" altLang="ja-JP" sz="13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5</a:t>
            </a:fld>
            <a:endParaRPr kumimoji="1" lang="ja-JP" altLang="en-US"/>
          </a:p>
        </p:txBody>
      </p:sp>
    </p:spTree>
    <p:extLst>
      <p:ext uri="{BB962C8B-B14F-4D97-AF65-F5344CB8AC3E}">
        <p14:creationId xmlns:p14="http://schemas.microsoft.com/office/powerpoint/2010/main" val="65978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テレビやラジオを聴く感覚は、講義を受動的に聞いていることに等しい感覚。</a:t>
            </a:r>
            <a:endParaRPr kumimoji="1" lang="en-US" altLang="ja-JP" dirty="0"/>
          </a:p>
          <a:p>
            <a:r>
              <a:rPr kumimoji="1" lang="ja-JP" altLang="en-US" dirty="0"/>
              <a:t>読書が講義の２倍の記憶の定着になるのは、能動的に文字に向かい、自分のペースで何度も読み返すことができるからだと思います。</a:t>
            </a:r>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6</a:t>
            </a:fld>
            <a:endParaRPr kumimoji="1" lang="ja-JP" altLang="en-US"/>
          </a:p>
        </p:txBody>
      </p:sp>
    </p:spTree>
    <p:extLst>
      <p:ext uri="{BB962C8B-B14F-4D97-AF65-F5344CB8AC3E}">
        <p14:creationId xmlns:p14="http://schemas.microsoft.com/office/powerpoint/2010/main" val="274277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latin typeface="BIZ UDPゴシック" panose="020B0400000000000000" pitchFamily="50" charset="-128"/>
                <a:ea typeface="BIZ UDPゴシック" panose="020B0400000000000000" pitchFamily="50" charset="-128"/>
              </a:rPr>
              <a:t>みなさんは　どっちがいい</a:t>
            </a:r>
            <a:r>
              <a:rPr kumimoji="1" lang="en-US" altLang="ja-JP" b="1" dirty="0">
                <a:latin typeface="BIZ UDPゴシック" panose="020B0400000000000000" pitchFamily="50" charset="-128"/>
                <a:ea typeface="BIZ UDPゴシック" panose="020B0400000000000000" pitchFamily="50" charset="-128"/>
              </a:rPr>
              <a:t>⁈</a:t>
            </a:r>
          </a:p>
          <a:p>
            <a:endParaRPr kumimoji="1" lang="en-US" altLang="ja-JP" dirty="0"/>
          </a:p>
          <a:p>
            <a:r>
              <a:rPr lang="en-US" altLang="ja-JP" sz="1300" b="1" dirty="0">
                <a:latin typeface="BIZ UDPゴシック" panose="020B0400000000000000" pitchFamily="50" charset="-128"/>
                <a:ea typeface="BIZ UDPゴシック" panose="020B0400000000000000" pitchFamily="50" charset="-128"/>
              </a:rPr>
              <a:t>YouTube</a:t>
            </a:r>
          </a:p>
          <a:p>
            <a:r>
              <a:rPr lang="ja-JP" altLang="en-US" sz="1300" b="1" dirty="0">
                <a:latin typeface="BIZ UDPゴシック" panose="020B0400000000000000" pitchFamily="50" charset="-128"/>
                <a:ea typeface="BIZ UDPゴシック" panose="020B0400000000000000" pitchFamily="50" charset="-128"/>
              </a:rPr>
              <a:t>　２時間の講演会動画に　ナビゲーション機能が　</a:t>
            </a:r>
            <a:r>
              <a:rPr lang="ja-JP" altLang="en-US" sz="1300" b="1" dirty="0">
                <a:solidFill>
                  <a:srgbClr val="0070C0"/>
                </a:solidFill>
                <a:latin typeface="BIZ UDPゴシック" panose="020B0400000000000000" pitchFamily="50" charset="-128"/>
                <a:ea typeface="BIZ UDPゴシック" panose="020B0400000000000000" pitchFamily="50" charset="-128"/>
              </a:rPr>
              <a:t>ないものと</a:t>
            </a:r>
            <a:r>
              <a:rPr lang="ja-JP" altLang="en-US" sz="1300" b="1" dirty="0">
                <a:latin typeface="BIZ UDPゴシック" panose="020B0400000000000000" pitchFamily="50" charset="-128"/>
                <a:ea typeface="BIZ UDPゴシック" panose="020B0400000000000000" pitchFamily="50" charset="-128"/>
              </a:rPr>
              <a:t>　</a:t>
            </a:r>
            <a:r>
              <a:rPr lang="ja-JP" altLang="en-US" sz="1300" b="1" dirty="0">
                <a:solidFill>
                  <a:srgbClr val="FF0000"/>
                </a:solidFill>
                <a:latin typeface="BIZ UDPゴシック" panose="020B0400000000000000" pitchFamily="50" charset="-128"/>
                <a:ea typeface="BIZ UDPゴシック" panose="020B0400000000000000" pitchFamily="50" charset="-128"/>
              </a:rPr>
              <a:t>あるもの</a:t>
            </a:r>
            <a:r>
              <a:rPr lang="ja-JP" altLang="en-US" sz="1300" b="1" dirty="0">
                <a:latin typeface="BIZ UDPゴシック" panose="020B0400000000000000" pitchFamily="50" charset="-128"/>
                <a:ea typeface="BIZ UDPゴシック" panose="020B0400000000000000" pitchFamily="50" charset="-128"/>
              </a:rPr>
              <a:t>　</a:t>
            </a:r>
            <a:endParaRPr lang="en-US" altLang="ja-JP" sz="1300" b="1" dirty="0">
              <a:solidFill>
                <a:srgbClr val="0070C0"/>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7</a:t>
            </a:fld>
            <a:endParaRPr kumimoji="1" lang="ja-JP" altLang="en-US"/>
          </a:p>
        </p:txBody>
      </p:sp>
    </p:spTree>
    <p:extLst>
      <p:ext uri="{BB962C8B-B14F-4D97-AF65-F5344CB8AC3E}">
        <p14:creationId xmlns:p14="http://schemas.microsoft.com/office/powerpoint/2010/main" val="81510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latin typeface="BIZ UDPゴシック" panose="020B0400000000000000" pitchFamily="50" charset="-128"/>
                <a:ea typeface="BIZ UDPゴシック" panose="020B0400000000000000" pitchFamily="50" charset="-128"/>
              </a:rPr>
              <a:t>みなさんは　どっちがいい</a:t>
            </a:r>
            <a:r>
              <a:rPr kumimoji="1" lang="en-US" altLang="ja-JP" b="1" dirty="0">
                <a:latin typeface="BIZ UDPゴシック" panose="020B0400000000000000" pitchFamily="50" charset="-128"/>
                <a:ea typeface="BIZ UDPゴシック" panose="020B0400000000000000" pitchFamily="50" charset="-128"/>
              </a:rPr>
              <a:t>⁈</a:t>
            </a:r>
          </a:p>
          <a:p>
            <a:endParaRPr kumimoji="1" lang="en-US" altLang="ja-JP"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ニュース</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ニュース内容（メニュー）や放送時間などの予告が　</a:t>
            </a:r>
            <a:r>
              <a:rPr lang="ja-JP" altLang="en-US" sz="1300" b="1" dirty="0">
                <a:solidFill>
                  <a:srgbClr val="0070C0"/>
                </a:solidFill>
                <a:latin typeface="BIZ UDPゴシック" panose="020B0400000000000000" pitchFamily="50" charset="-128"/>
                <a:ea typeface="BIZ UDPゴシック" panose="020B0400000000000000" pitchFamily="50" charset="-128"/>
              </a:rPr>
              <a:t>ないものと　</a:t>
            </a:r>
            <a:r>
              <a:rPr lang="ja-JP" altLang="en-US" sz="1300" b="1" dirty="0">
                <a:solidFill>
                  <a:srgbClr val="FF0000"/>
                </a:solidFill>
                <a:latin typeface="BIZ UDPゴシック" panose="020B0400000000000000" pitchFamily="50" charset="-128"/>
                <a:ea typeface="BIZ UDPゴシック" panose="020B0400000000000000" pitchFamily="50" charset="-128"/>
              </a:rPr>
              <a:t>あるもの</a:t>
            </a:r>
            <a:r>
              <a:rPr lang="ja-JP" altLang="en-US" sz="1300" b="1" dirty="0">
                <a:latin typeface="BIZ UDPゴシック" panose="020B0400000000000000" pitchFamily="50" charset="-128"/>
                <a:ea typeface="BIZ UDPゴシック" panose="020B0400000000000000" pitchFamily="50" charset="-128"/>
              </a:rPr>
              <a:t>　</a:t>
            </a:r>
            <a:endParaRPr lang="en-US" altLang="ja-JP" sz="1300" b="1" dirty="0">
              <a:solidFill>
                <a:srgbClr val="0070C0"/>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8</a:t>
            </a:fld>
            <a:endParaRPr kumimoji="1" lang="ja-JP" altLang="en-US"/>
          </a:p>
        </p:txBody>
      </p:sp>
    </p:spTree>
    <p:extLst>
      <p:ext uri="{BB962C8B-B14F-4D97-AF65-F5344CB8AC3E}">
        <p14:creationId xmlns:p14="http://schemas.microsoft.com/office/powerpoint/2010/main" val="822132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b="1" dirty="0">
                <a:latin typeface="BIZ UDPゴシック" panose="020B0400000000000000" pitchFamily="50" charset="-128"/>
                <a:ea typeface="BIZ UDPゴシック" panose="020B0400000000000000" pitchFamily="50" charset="-128"/>
              </a:rPr>
              <a:t>小説と実用書</a:t>
            </a:r>
            <a:endParaRPr kumimoji="1" lang="en-US" altLang="ja-JP" b="1" dirty="0">
              <a:latin typeface="BIZ UDPゴシック" panose="020B0400000000000000" pitchFamily="50" charset="-128"/>
              <a:ea typeface="BIZ UDPゴシック" panose="020B0400000000000000" pitchFamily="50" charset="-128"/>
            </a:endParaRPr>
          </a:p>
          <a:p>
            <a:pPr algn="l"/>
            <a:endParaRPr kumimoji="1" lang="en-US" altLang="ja-JP" dirty="0"/>
          </a:p>
          <a:p>
            <a:r>
              <a:rPr lang="ja-JP" altLang="en-US" sz="1300" b="1" dirty="0">
                <a:latin typeface="BIZ UDPゴシック" panose="020B0400000000000000" pitchFamily="50" charset="-128"/>
                <a:ea typeface="BIZ UDPゴシック" panose="020B0400000000000000" pitchFamily="50" charset="-128"/>
              </a:rPr>
              <a:t>小説を選ぶとき</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目次を見て吟味する人</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a:t>
            </a:r>
            <a:r>
              <a:rPr lang="ja-JP" altLang="en-US" sz="1300" b="1" dirty="0">
                <a:solidFill>
                  <a:srgbClr val="0070C0"/>
                </a:solidFill>
                <a:latin typeface="BIZ UDPゴシック" panose="020B0400000000000000" pitchFamily="50" charset="-128"/>
                <a:ea typeface="BIZ UDPゴシック" panose="020B0400000000000000" pitchFamily="50" charset="-128"/>
              </a:rPr>
              <a:t>「少ない」</a:t>
            </a:r>
            <a:endParaRPr lang="en-US" altLang="ja-JP" sz="1300" b="1" dirty="0">
              <a:solidFill>
                <a:srgbClr val="0070C0"/>
              </a:solidFill>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目次と本文の行き来する必要性は</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「小さい」</a:t>
            </a:r>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実用書を選ぶときに</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目次を見て吟味する人</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a:t>
            </a:r>
            <a:r>
              <a:rPr lang="ja-JP" altLang="en-US" sz="1300" b="1" dirty="0">
                <a:solidFill>
                  <a:srgbClr val="FF0000"/>
                </a:solidFill>
                <a:latin typeface="BIZ UDPゴシック" panose="020B0400000000000000" pitchFamily="50" charset="-128"/>
                <a:ea typeface="BIZ UDPゴシック" panose="020B0400000000000000" pitchFamily="50" charset="-128"/>
              </a:rPr>
              <a:t>「多い」</a:t>
            </a:r>
            <a:endParaRPr lang="en-US" altLang="ja-JP" sz="1300" b="1" dirty="0">
              <a:solidFill>
                <a:srgbClr val="FF0000"/>
              </a:solidFill>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目次と本文の行き来する必要性は</a:t>
            </a:r>
            <a:endParaRPr lang="en-US" altLang="ja-JP" sz="1300" b="1" dirty="0">
              <a:latin typeface="BIZ UDPゴシック" panose="020B0400000000000000" pitchFamily="50" charset="-128"/>
              <a:ea typeface="BIZ UDPゴシック" panose="020B0400000000000000" pitchFamily="50" charset="-128"/>
            </a:endParaRPr>
          </a:p>
          <a:p>
            <a:r>
              <a:rPr lang="ja-JP" altLang="en-US" sz="1300" b="1" dirty="0">
                <a:latin typeface="BIZ UDPゴシック" panose="020B0400000000000000" pitchFamily="50" charset="-128"/>
                <a:ea typeface="BIZ UDPゴシック" panose="020B0400000000000000" pitchFamily="50" charset="-128"/>
              </a:rPr>
              <a:t>　　　　　　　　「大きい」</a:t>
            </a:r>
            <a:endParaRPr lang="en-US" altLang="ja-JP" sz="1300" b="1" dirty="0">
              <a:latin typeface="BIZ UDPゴシック" panose="020B0400000000000000" pitchFamily="50" charset="-128"/>
              <a:ea typeface="BIZ UDPゴシック" panose="020B0400000000000000" pitchFamily="50" charset="-128"/>
            </a:endParaRPr>
          </a:p>
          <a:p>
            <a:pPr algn="l"/>
            <a:endParaRPr kumimoji="1" lang="en-US" altLang="ja-JP" dirty="0"/>
          </a:p>
          <a:p>
            <a:r>
              <a:rPr lang="ja-JP" altLang="en-US" b="1" dirty="0">
                <a:latin typeface="BIZ UDPゴシック" panose="020B0400000000000000" pitchFamily="50" charset="-128"/>
                <a:ea typeface="BIZ UDPゴシック" panose="020B0400000000000000" pitchFamily="50" charset="-128"/>
              </a:rPr>
              <a:t>読みに困難がある人が読書は</a:t>
            </a:r>
            <a:endParaRPr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小説が多い？</a:t>
            </a:r>
            <a:endParaRPr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実用書が多い？</a:t>
            </a:r>
            <a:endParaRPr lang="en-US" altLang="ja-JP" b="1" dirty="0">
              <a:latin typeface="BIZ UDPゴシック" panose="020B0400000000000000" pitchFamily="50" charset="-128"/>
              <a:ea typeface="BIZ UDPゴシック" panose="020B0400000000000000" pitchFamily="50" charset="-128"/>
            </a:endParaRPr>
          </a:p>
          <a:p>
            <a:endParaRPr lang="en-US" altLang="ja-JP" b="1" dirty="0">
              <a:latin typeface="BIZ UDPゴシック" panose="020B0400000000000000" pitchFamily="50" charset="-128"/>
              <a:ea typeface="BIZ UDPゴシック" panose="020B0400000000000000" pitchFamily="50" charset="-128"/>
            </a:endParaRPr>
          </a:p>
          <a:p>
            <a:r>
              <a:rPr lang="ja-JP" altLang="en-US" sz="2200" b="1" dirty="0">
                <a:solidFill>
                  <a:srgbClr val="FF0000"/>
                </a:solidFill>
                <a:latin typeface="BIZ UDPゴシック" panose="020B0400000000000000" pitchFamily="50" charset="-128"/>
                <a:ea typeface="BIZ UDPゴシック" panose="020B0400000000000000" pitchFamily="50" charset="-128"/>
              </a:rPr>
              <a:t>実用書・調べ物が多い</a:t>
            </a:r>
            <a:endParaRPr lang="en-US" altLang="ja-JP" sz="2200" b="1" dirty="0">
              <a:solidFill>
                <a:srgbClr val="FF0000"/>
              </a:solidFill>
              <a:latin typeface="BIZ UDPゴシック" panose="020B0400000000000000" pitchFamily="50" charset="-128"/>
              <a:ea typeface="BIZ UDPゴシック" panose="020B0400000000000000" pitchFamily="50" charset="-128"/>
            </a:endParaRPr>
          </a:p>
          <a:p>
            <a:pPr algn="l"/>
            <a:endParaRPr kumimoji="1" lang="en-US" altLang="ja-JP" dirty="0"/>
          </a:p>
          <a:p>
            <a:pPr algn="l"/>
            <a:endParaRPr kumimoji="1" lang="ja-JP" altLang="en-US" dirty="0"/>
          </a:p>
        </p:txBody>
      </p:sp>
      <p:sp>
        <p:nvSpPr>
          <p:cNvPr id="4" name="スライド番号プレースホルダー 3"/>
          <p:cNvSpPr>
            <a:spLocks noGrp="1"/>
          </p:cNvSpPr>
          <p:nvPr>
            <p:ph type="sldNum" sz="quarter" idx="5"/>
          </p:nvPr>
        </p:nvSpPr>
        <p:spPr/>
        <p:txBody>
          <a:bodyPr/>
          <a:lstStyle/>
          <a:p>
            <a:fld id="{7C9CAE40-8357-4EF7-8D0B-687036666B2D}" type="slidenum">
              <a:rPr kumimoji="1" lang="ja-JP" altLang="en-US" smtClean="0"/>
              <a:t>9</a:t>
            </a:fld>
            <a:endParaRPr kumimoji="1" lang="ja-JP" altLang="en-US"/>
          </a:p>
        </p:txBody>
      </p:sp>
    </p:spTree>
    <p:extLst>
      <p:ext uri="{BB962C8B-B14F-4D97-AF65-F5344CB8AC3E}">
        <p14:creationId xmlns:p14="http://schemas.microsoft.com/office/powerpoint/2010/main" val="3571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9149F-3D3F-E735-9FAE-7D25499ED5F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5FD0745-6C12-B21C-87F6-443500DFB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0264739-8769-A031-33EE-EA548F4F65AF}"/>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5" name="フッター プレースホルダー 4">
            <a:extLst>
              <a:ext uri="{FF2B5EF4-FFF2-40B4-BE49-F238E27FC236}">
                <a16:creationId xmlns:a16="http://schemas.microsoft.com/office/drawing/2014/main" id="{FBF22EBF-B2CD-2E8F-4340-C43F540661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F6865C-973B-2FB9-452D-0189C0E352E0}"/>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105927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AF1FE7-CFF0-DF79-85AE-95E978B874F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144F3A8-1194-E92E-EC84-EE28B9A383C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662694-1212-9394-29E4-1AF56B6EC98F}"/>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5" name="フッター プレースホルダー 4">
            <a:extLst>
              <a:ext uri="{FF2B5EF4-FFF2-40B4-BE49-F238E27FC236}">
                <a16:creationId xmlns:a16="http://schemas.microsoft.com/office/drawing/2014/main" id="{489BD823-E7EB-A428-2A41-2AD43D1B1F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BCCB1C-155B-37AA-9FF6-DCE232889554}"/>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121220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C0103E-91ED-BD61-373F-8EB117A157F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EDADD7-3EC8-1242-C36A-843E6B3D4CE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C879D5-54A6-94A5-D34C-17F2F61BC0DD}"/>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5" name="フッター プレースホルダー 4">
            <a:extLst>
              <a:ext uri="{FF2B5EF4-FFF2-40B4-BE49-F238E27FC236}">
                <a16:creationId xmlns:a16="http://schemas.microsoft.com/office/drawing/2014/main" id="{D738E16A-F698-4DE3-6DC6-8E3CF390EA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2A1537-5B41-C347-CEE2-E40787CBB850}"/>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207013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0A9C10-F1F1-A21B-3816-BC71CB2AE1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FA4F55-68CB-15DA-25E4-575BDCB42F8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2AA8B1-B350-5A33-6B8C-FFC4FE9C95DD}"/>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5" name="フッター プレースホルダー 4">
            <a:extLst>
              <a:ext uri="{FF2B5EF4-FFF2-40B4-BE49-F238E27FC236}">
                <a16:creationId xmlns:a16="http://schemas.microsoft.com/office/drawing/2014/main" id="{96C27DDE-D939-59F1-3BF5-9527F8B497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17995A-1894-8989-6F7C-B76CDF205B60}"/>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299716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C5CA1-FBEC-C4D0-3107-184B17BA3E8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029C89-EC47-0B54-166E-CA370C427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94C9A24-2BFF-EE96-D6A0-9EDAF80B4AF3}"/>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5" name="フッター プレースホルダー 4">
            <a:extLst>
              <a:ext uri="{FF2B5EF4-FFF2-40B4-BE49-F238E27FC236}">
                <a16:creationId xmlns:a16="http://schemas.microsoft.com/office/drawing/2014/main" id="{72FD21A2-8D0C-6D4A-D048-1CBDFC86D1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86A9CD-A561-85BF-4799-AF08CB6129EC}"/>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39517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B3B5D1-FFDB-14BA-2A56-C437762E9E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DD09DB-9AED-A684-3E16-22DF6F3154A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0833720-7C95-3C9B-52D2-8767A60EEE3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97215AD-907E-BB88-0F27-7A8B9A132645}"/>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6" name="フッター プレースホルダー 5">
            <a:extLst>
              <a:ext uri="{FF2B5EF4-FFF2-40B4-BE49-F238E27FC236}">
                <a16:creationId xmlns:a16="http://schemas.microsoft.com/office/drawing/2014/main" id="{E2E07FC4-4012-2C2B-5AE1-F3D47F20B0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90F49A-A50B-5328-7005-6DED931592FA}"/>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37811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617693-1084-16AA-2ACF-0BC5926371A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693C9A-6437-D19D-BE63-5EDB02828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F171167-67D8-7AAF-066A-70AE6D02E42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E21227-73D3-0EF5-46E1-F3B278E6CD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8E9787-8329-9739-9AF9-9D5D153D568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A677A0-D7BA-24BC-C9FB-DE95C950E70E}"/>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8" name="フッター プレースホルダー 7">
            <a:extLst>
              <a:ext uri="{FF2B5EF4-FFF2-40B4-BE49-F238E27FC236}">
                <a16:creationId xmlns:a16="http://schemas.microsoft.com/office/drawing/2014/main" id="{D14B65BB-D268-20A7-FE74-D24B55FA22A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A36F65D-C2A9-8AFD-0779-77E8017625CE}"/>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226714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2C10E5-980F-921C-C548-C97C050C2B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80C7BCB-9F86-EA49-9466-91B2548CBA39}"/>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4" name="フッター プレースホルダー 3">
            <a:extLst>
              <a:ext uri="{FF2B5EF4-FFF2-40B4-BE49-F238E27FC236}">
                <a16:creationId xmlns:a16="http://schemas.microsoft.com/office/drawing/2014/main" id="{DDD6B203-C55D-D359-1DB5-832F3213A3F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3AD04C2-1E5D-6505-26BB-CD0AE1BFEEF6}"/>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129162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EE7649-B0C1-489D-7505-AF81D6BF6EE1}"/>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3" name="フッター プレースホルダー 2">
            <a:extLst>
              <a:ext uri="{FF2B5EF4-FFF2-40B4-BE49-F238E27FC236}">
                <a16:creationId xmlns:a16="http://schemas.microsoft.com/office/drawing/2014/main" id="{1D0BD54B-6649-45CC-996C-D5A85B5B78D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68ACE6B-ABC9-B604-36AD-48B6EA8CCF5C}"/>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243607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94DD7-BA6B-5CFF-F0C4-E407F77927C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1B3D5B-D3B4-ECDB-4854-D7557B745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7AE18A8-8E1D-D9ED-FBA4-FF897304E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400138-CC9D-7C6F-3F69-45A9ADCDCF55}"/>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6" name="フッター プレースホルダー 5">
            <a:extLst>
              <a:ext uri="{FF2B5EF4-FFF2-40B4-BE49-F238E27FC236}">
                <a16:creationId xmlns:a16="http://schemas.microsoft.com/office/drawing/2014/main" id="{4E84785F-5A8E-F1F0-5D24-DC8740CA09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E92090-BE99-B983-017C-CDB2BA8DA550}"/>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186620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BCDDD-AF27-0943-F21D-BEF4803EA84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64BB540-B681-E589-2734-DD94A1063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4FB2976-606D-CA87-3466-1D50181EC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E6B07F-1DA2-C148-B163-7831477CE375}"/>
              </a:ext>
            </a:extLst>
          </p:cNvPr>
          <p:cNvSpPr>
            <a:spLocks noGrp="1"/>
          </p:cNvSpPr>
          <p:nvPr>
            <p:ph type="dt" sz="half" idx="10"/>
          </p:nvPr>
        </p:nvSpPr>
        <p:spPr/>
        <p:txBody>
          <a:bodyPr/>
          <a:lstStyle/>
          <a:p>
            <a:fld id="{D3B94737-649F-4A02-8E88-E07EEA7331F9}" type="datetimeFigureOut">
              <a:rPr kumimoji="1" lang="ja-JP" altLang="en-US" smtClean="0"/>
              <a:t>2022/11/26</a:t>
            </a:fld>
            <a:endParaRPr kumimoji="1" lang="ja-JP" altLang="en-US"/>
          </a:p>
        </p:txBody>
      </p:sp>
      <p:sp>
        <p:nvSpPr>
          <p:cNvPr id="6" name="フッター プレースホルダー 5">
            <a:extLst>
              <a:ext uri="{FF2B5EF4-FFF2-40B4-BE49-F238E27FC236}">
                <a16:creationId xmlns:a16="http://schemas.microsoft.com/office/drawing/2014/main" id="{D944A730-2E32-103D-5E5E-2B584F550D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30CA57-23B4-4754-54FA-DB9331EAE5CF}"/>
              </a:ext>
            </a:extLst>
          </p:cNvPr>
          <p:cNvSpPr>
            <a:spLocks noGrp="1"/>
          </p:cNvSpPr>
          <p:nvPr>
            <p:ph type="sldNum" sz="quarter" idx="12"/>
          </p:nvPr>
        </p:nvSpPr>
        <p:spPr/>
        <p:txBody>
          <a:body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1631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0D05DEB-FDF3-9B5F-A3FD-5359A21E3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95DB2E-3142-A435-48EB-69CB7D191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FB74A5-F5C1-873D-BE29-F4EB7BC04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94737-649F-4A02-8E88-E07EEA7331F9}" type="datetimeFigureOut">
              <a:rPr kumimoji="1" lang="ja-JP" altLang="en-US" smtClean="0"/>
              <a:t>2022/11/26</a:t>
            </a:fld>
            <a:endParaRPr kumimoji="1" lang="ja-JP" altLang="en-US"/>
          </a:p>
        </p:txBody>
      </p:sp>
      <p:sp>
        <p:nvSpPr>
          <p:cNvPr id="5" name="フッター プレースホルダー 4">
            <a:extLst>
              <a:ext uri="{FF2B5EF4-FFF2-40B4-BE49-F238E27FC236}">
                <a16:creationId xmlns:a16="http://schemas.microsoft.com/office/drawing/2014/main" id="{DF66E73F-4C4B-835F-655A-95169589F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1FC0F66-A4EF-F39F-BEA1-4A581A5A1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F134E-7690-43D5-87AE-029C938F6FA3}" type="slidenum">
              <a:rPr kumimoji="1" lang="ja-JP" altLang="en-US" smtClean="0"/>
              <a:t>‹#›</a:t>
            </a:fld>
            <a:endParaRPr kumimoji="1" lang="ja-JP" altLang="en-US"/>
          </a:p>
        </p:txBody>
      </p:sp>
    </p:spTree>
    <p:extLst>
      <p:ext uri="{BB962C8B-B14F-4D97-AF65-F5344CB8AC3E}">
        <p14:creationId xmlns:p14="http://schemas.microsoft.com/office/powerpoint/2010/main" val="889729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6EFA8-1E61-E999-45D4-3A2DC88A49D9}"/>
              </a:ext>
            </a:extLst>
          </p:cNvPr>
          <p:cNvSpPr>
            <a:spLocks noGrp="1"/>
          </p:cNvSpPr>
          <p:nvPr>
            <p:ph type="ctrTitle"/>
          </p:nvPr>
        </p:nvSpPr>
        <p:spPr>
          <a:xfrm>
            <a:off x="0" y="1479810"/>
            <a:ext cx="12192000" cy="3615891"/>
          </a:xfrm>
        </p:spPr>
        <p:txBody>
          <a:bodyPr>
            <a:normAutofit fontScale="90000"/>
          </a:bodyPr>
          <a:lstStyle/>
          <a:p>
            <a:pPr>
              <a:lnSpc>
                <a:spcPts val="8200"/>
              </a:lnSpc>
            </a:pPr>
            <a:r>
              <a:rPr kumimoji="1" lang="ja-JP" altLang="en-US" sz="7300" b="1" dirty="0">
                <a:latin typeface="BIZ UDPゴシック" panose="020B0400000000000000" pitchFamily="50" charset="-128"/>
                <a:ea typeface="BIZ UDPゴシック" panose="020B0400000000000000" pitchFamily="50" charset="-128"/>
              </a:rPr>
              <a:t>ディスレクシアにとっての</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「墨字」</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「フラット テキスト」</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「ナビゲーション機能」</a:t>
            </a:r>
          </a:p>
        </p:txBody>
      </p:sp>
      <p:sp>
        <p:nvSpPr>
          <p:cNvPr id="3" name="字幕 2">
            <a:extLst>
              <a:ext uri="{FF2B5EF4-FFF2-40B4-BE49-F238E27FC236}">
                <a16:creationId xmlns:a16="http://schemas.microsoft.com/office/drawing/2014/main" id="{44603E13-100D-6077-3870-E7664875DC86}"/>
              </a:ext>
            </a:extLst>
          </p:cNvPr>
          <p:cNvSpPr>
            <a:spLocks noGrp="1"/>
          </p:cNvSpPr>
          <p:nvPr>
            <p:ph type="subTitle" idx="1"/>
          </p:nvPr>
        </p:nvSpPr>
        <p:spPr>
          <a:xfrm>
            <a:off x="8861367" y="5968537"/>
            <a:ext cx="3169920" cy="785553"/>
          </a:xfrm>
        </p:spPr>
        <p:txBody>
          <a:bodyPr>
            <a:normAutofit fontScale="92500" lnSpcReduction="10000"/>
          </a:bodyPr>
          <a:lstStyle/>
          <a:p>
            <a:pPr algn="l"/>
            <a:r>
              <a:rPr kumimoji="1" lang="ja-JP" altLang="en-US" b="1" dirty="0">
                <a:latin typeface="BIZ UDPゴシック" panose="020B0400000000000000" pitchFamily="50" charset="-128"/>
                <a:ea typeface="BIZ UDPゴシック" panose="020B0400000000000000" pitchFamily="50" charset="-128"/>
              </a:rPr>
              <a:t>ディスレクシア当事者</a:t>
            </a:r>
            <a:endParaRPr kumimoji="1" lang="en-US" altLang="ja-JP" b="1" dirty="0">
              <a:latin typeface="BIZ UDPゴシック" panose="020B0400000000000000" pitchFamily="50" charset="-128"/>
              <a:ea typeface="BIZ UDPゴシック" panose="020B0400000000000000" pitchFamily="50" charset="-128"/>
            </a:endParaRPr>
          </a:p>
          <a:p>
            <a:pPr algn="l"/>
            <a:r>
              <a:rPr lang="ja-JP" altLang="en-US" b="1" dirty="0">
                <a:latin typeface="BIZ UDPゴシック" panose="020B0400000000000000" pitchFamily="50" charset="-128"/>
                <a:ea typeface="BIZ UDPゴシック" panose="020B0400000000000000" pitchFamily="50" charset="-128"/>
              </a:rPr>
              <a:t>神山　忠</a:t>
            </a:r>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5336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2E329-15C1-3208-9C32-EEE179E60504}"/>
              </a:ext>
            </a:extLst>
          </p:cNvPr>
          <p:cNvSpPr>
            <a:spLocks noGrp="1"/>
          </p:cNvSpPr>
          <p:nvPr>
            <p:ph type="title"/>
          </p:nvPr>
        </p:nvSpPr>
        <p:spPr>
          <a:xfrm>
            <a:off x="838200" y="18256"/>
            <a:ext cx="10515600" cy="779766"/>
          </a:xfrm>
        </p:spPr>
        <p:txBody>
          <a:bodyPr/>
          <a:lstStyle/>
          <a:p>
            <a:pPr algn="ctr"/>
            <a:r>
              <a:rPr kumimoji="1" lang="ja-JP" altLang="en-US" b="1" dirty="0">
                <a:latin typeface="BIZ UDPゴシック" panose="020B0400000000000000" pitchFamily="50" charset="-128"/>
                <a:ea typeface="BIZ UDPゴシック" panose="020B0400000000000000" pitchFamily="50" charset="-128"/>
              </a:rPr>
              <a:t>パフォーマンスの発揮どころ</a:t>
            </a:r>
          </a:p>
        </p:txBody>
      </p:sp>
      <p:sp>
        <p:nvSpPr>
          <p:cNvPr id="5" name="コンテンツ プレースホルダー 4">
            <a:extLst>
              <a:ext uri="{FF2B5EF4-FFF2-40B4-BE49-F238E27FC236}">
                <a16:creationId xmlns:a16="http://schemas.microsoft.com/office/drawing/2014/main" id="{D04275B0-DC75-84E8-78EC-870D05745C57}"/>
              </a:ext>
            </a:extLst>
          </p:cNvPr>
          <p:cNvSpPr>
            <a:spLocks noGrp="1"/>
          </p:cNvSpPr>
          <p:nvPr>
            <p:ph idx="1"/>
          </p:nvPr>
        </p:nvSpPr>
        <p:spPr>
          <a:xfrm>
            <a:off x="254000" y="961505"/>
            <a:ext cx="8473440" cy="5561215"/>
          </a:xfrm>
        </p:spPr>
        <p:txBody>
          <a:bodyPr>
            <a:noAutofit/>
          </a:bodyPr>
          <a:lstStyle/>
          <a:p>
            <a:pPr marL="0" indent="0">
              <a:buNone/>
            </a:pPr>
            <a:r>
              <a:rPr kumimoji="1" lang="ja-JP" altLang="en-US" sz="3200" b="1" dirty="0">
                <a:latin typeface="BIZ UDPゴシック" panose="020B0400000000000000" pitchFamily="50" charset="-128"/>
                <a:ea typeface="BIZ UDPゴシック" panose="020B0400000000000000" pitchFamily="50" charset="-128"/>
              </a:rPr>
              <a:t>書物から情報を得て活用する場合</a:t>
            </a:r>
            <a:endParaRPr kumimoji="1"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ナビゲーションがないと</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目的とする情報にたどり着くのに</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相当な時間と労力が必要となる実態</a:t>
            </a:r>
            <a:endParaRPr lang="en-US" altLang="ja-JP" sz="3200" b="1" dirty="0">
              <a:latin typeface="BIZ UDPゴシック" panose="020B0400000000000000" pitchFamily="50" charset="-128"/>
              <a:ea typeface="BIZ UDPゴシック" panose="020B0400000000000000" pitchFamily="50" charset="-128"/>
            </a:endParaRPr>
          </a:p>
          <a:p>
            <a:pPr marL="0" indent="0">
              <a:buNone/>
            </a:pP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情報にアクセスできた時には疲労困憊</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得た情報を自分の中で咀嚼し、考え</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出力するためのエネルギーは</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ほとんど残っていない状態</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solidFill>
                  <a:srgbClr val="0070C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その積み重ね　一生を大きく左右するのも</a:t>
            </a:r>
            <a:endParaRPr lang="en-US" altLang="ja-JP" sz="3200" b="1" dirty="0">
              <a:solidFill>
                <a:srgbClr val="0070C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6" name="グラフ 5">
            <a:extLst>
              <a:ext uri="{FF2B5EF4-FFF2-40B4-BE49-F238E27FC236}">
                <a16:creationId xmlns:a16="http://schemas.microsoft.com/office/drawing/2014/main" id="{219DA77D-EAD0-B0F5-21EF-4465C1B44457}"/>
              </a:ext>
            </a:extLst>
          </p:cNvPr>
          <p:cNvGraphicFramePr/>
          <p:nvPr>
            <p:extLst>
              <p:ext uri="{D42A27DB-BD31-4B8C-83A1-F6EECF244321}">
                <p14:modId xmlns:p14="http://schemas.microsoft.com/office/powerpoint/2010/main" val="1327998583"/>
              </p:ext>
            </p:extLst>
          </p:nvPr>
        </p:nvGraphicFramePr>
        <p:xfrm>
          <a:off x="7279178" y="342708"/>
          <a:ext cx="4912822" cy="6515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9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2E329-15C1-3208-9C32-EEE179E60504}"/>
              </a:ext>
            </a:extLst>
          </p:cNvPr>
          <p:cNvSpPr>
            <a:spLocks noGrp="1"/>
          </p:cNvSpPr>
          <p:nvPr>
            <p:ph type="title"/>
          </p:nvPr>
        </p:nvSpPr>
        <p:spPr>
          <a:xfrm>
            <a:off x="838200" y="18256"/>
            <a:ext cx="10515600" cy="779766"/>
          </a:xfrm>
        </p:spPr>
        <p:txBody>
          <a:bodyPr/>
          <a:lstStyle/>
          <a:p>
            <a:pPr algn="ctr"/>
            <a:r>
              <a:rPr kumimoji="1" lang="ja-JP" altLang="en-US" b="1" dirty="0">
                <a:latin typeface="BIZ UDPゴシック" panose="020B0400000000000000" pitchFamily="50" charset="-128"/>
                <a:ea typeface="BIZ UDPゴシック" panose="020B0400000000000000" pitchFamily="50" charset="-128"/>
              </a:rPr>
              <a:t>当事者の思い</a:t>
            </a:r>
          </a:p>
        </p:txBody>
      </p:sp>
      <p:sp>
        <p:nvSpPr>
          <p:cNvPr id="5" name="コンテンツ プレースホルダー 4">
            <a:extLst>
              <a:ext uri="{FF2B5EF4-FFF2-40B4-BE49-F238E27FC236}">
                <a16:creationId xmlns:a16="http://schemas.microsoft.com/office/drawing/2014/main" id="{D04275B0-DC75-84E8-78EC-870D05745C57}"/>
              </a:ext>
            </a:extLst>
          </p:cNvPr>
          <p:cNvSpPr>
            <a:spLocks noGrp="1"/>
          </p:cNvSpPr>
          <p:nvPr>
            <p:ph idx="1"/>
          </p:nvPr>
        </p:nvSpPr>
        <p:spPr>
          <a:xfrm>
            <a:off x="353289" y="955041"/>
            <a:ext cx="11597705" cy="5577840"/>
          </a:xfrm>
        </p:spPr>
        <p:txBody>
          <a:bodyPr>
            <a:noAutofit/>
          </a:bodyPr>
          <a:lstStyle/>
          <a:p>
            <a:pPr marL="0" indent="0">
              <a:buNone/>
            </a:pPr>
            <a:r>
              <a:rPr lang="ja-JP" altLang="en-US" sz="3200" b="1" dirty="0">
                <a:latin typeface="BIZ UDPゴシック" panose="020B0400000000000000" pitchFamily="50" charset="-128"/>
                <a:ea typeface="BIZ UDPゴシック" panose="020B0400000000000000" pitchFamily="50" charset="-128"/>
              </a:rPr>
              <a:t>紙で提供されるもの　と　デジタルテキストデータでは</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時間と労力的には、</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紙よりはデジタルテキストデータの方が数段楽ではある。</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しかし、自分のパフォーマンスを本来の部分では　</a:t>
            </a:r>
            <a:r>
              <a:rPr lang="en-US" altLang="ja-JP" sz="3200" b="1" dirty="0">
                <a:latin typeface="BIZ UDPゴシック" panose="020B0400000000000000" pitchFamily="50" charset="-128"/>
                <a:ea typeface="BIZ UDPゴシック" panose="020B0400000000000000" pitchFamily="50" charset="-128"/>
              </a:rPr>
              <a:t>×</a:t>
            </a:r>
          </a:p>
          <a:p>
            <a:pPr marL="0" indent="0">
              <a:buNone/>
            </a:pP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solidFill>
                  <a:srgbClr val="FF0000"/>
                </a:solidFill>
                <a:latin typeface="BIZ UDPゴシック" panose="020B0400000000000000" pitchFamily="50" charset="-128"/>
                <a:ea typeface="BIZ UDPゴシック" panose="020B0400000000000000" pitchFamily="50" charset="-128"/>
              </a:rPr>
              <a:t>ナビゲーション機能があれば、必要な情報にアクセスしやすい。</a:t>
            </a:r>
            <a:endParaRPr lang="en-US" altLang="ja-JP" sz="3200" b="1"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sz="3200" b="1" dirty="0">
                <a:solidFill>
                  <a:srgbClr val="FF0000"/>
                </a:solidFill>
                <a:latin typeface="BIZ UDPゴシック" panose="020B0400000000000000" pitchFamily="50" charset="-128"/>
                <a:ea typeface="BIZ UDPゴシック" panose="020B0400000000000000" pitchFamily="50" charset="-128"/>
              </a:rPr>
              <a:t>　本来の部分で、自分のパフォーマンスを発揮しやすくなる。</a:t>
            </a:r>
            <a:endParaRPr lang="en-US" altLang="ja-JP" sz="3200" b="1"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しかし、</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欲を言うと</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　無理を言いすぎると</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　配慮がゼロに戻るのではないかという心配感がついてまわるので求められない。</a:t>
            </a:r>
            <a:endParaRPr lang="en-US"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313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2E329-15C1-3208-9C32-EEE179E60504}"/>
              </a:ext>
            </a:extLst>
          </p:cNvPr>
          <p:cNvSpPr>
            <a:spLocks noGrp="1"/>
          </p:cNvSpPr>
          <p:nvPr>
            <p:ph type="title"/>
          </p:nvPr>
        </p:nvSpPr>
        <p:spPr>
          <a:xfrm>
            <a:off x="838200" y="18256"/>
            <a:ext cx="10515600" cy="779766"/>
          </a:xfrm>
        </p:spPr>
        <p:txBody>
          <a:bodyPr/>
          <a:lstStyle/>
          <a:p>
            <a:pPr algn="ctr"/>
            <a:r>
              <a:rPr kumimoji="1" lang="ja-JP" altLang="en-US" b="1" dirty="0">
                <a:latin typeface="BIZ UDPゴシック" panose="020B0400000000000000" pitchFamily="50" charset="-128"/>
                <a:ea typeface="BIZ UDPゴシック" panose="020B0400000000000000" pitchFamily="50" charset="-128"/>
              </a:rPr>
              <a:t>読書バリアフリー法の趣旨からすると</a:t>
            </a:r>
          </a:p>
        </p:txBody>
      </p:sp>
      <p:sp>
        <p:nvSpPr>
          <p:cNvPr id="5" name="コンテンツ プレースホルダー 4">
            <a:extLst>
              <a:ext uri="{FF2B5EF4-FFF2-40B4-BE49-F238E27FC236}">
                <a16:creationId xmlns:a16="http://schemas.microsoft.com/office/drawing/2014/main" id="{D04275B0-DC75-84E8-78EC-870D05745C57}"/>
              </a:ext>
            </a:extLst>
          </p:cNvPr>
          <p:cNvSpPr>
            <a:spLocks noGrp="1"/>
          </p:cNvSpPr>
          <p:nvPr>
            <p:ph idx="1"/>
          </p:nvPr>
        </p:nvSpPr>
        <p:spPr>
          <a:xfrm>
            <a:off x="353290" y="955041"/>
            <a:ext cx="11432310" cy="5577840"/>
          </a:xfrm>
        </p:spPr>
        <p:txBody>
          <a:bodyPr>
            <a:noAutofit/>
          </a:bodyPr>
          <a:lstStyle/>
          <a:p>
            <a:pPr marL="0" indent="0">
              <a:buNone/>
            </a:pPr>
            <a:r>
              <a:rPr lang="ja-JP" altLang="en-US" sz="3200" b="1" dirty="0">
                <a:latin typeface="BIZ UDPゴシック" panose="020B0400000000000000" pitchFamily="50" charset="-128"/>
                <a:ea typeface="BIZ UDPゴシック" panose="020B0400000000000000" pitchFamily="50" charset="-128"/>
              </a:rPr>
              <a:t>書物・書籍の恩恵を享受し　心と生活を豊かにつなげるには</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本質部分で自身のパフォーマンスを発揮できるような</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a:t>
            </a:r>
            <a:r>
              <a:rPr lang="ja-JP" altLang="en-US" sz="3200" b="1" dirty="0">
                <a:solidFill>
                  <a:srgbClr val="FF0000"/>
                </a:solidFill>
                <a:latin typeface="BIZ UDPゴシック" panose="020B0400000000000000" pitchFamily="50" charset="-128"/>
                <a:ea typeface="BIZ UDPゴシック" panose="020B0400000000000000" pitchFamily="50" charset="-128"/>
              </a:rPr>
              <a:t>調整変更</a:t>
            </a:r>
            <a:r>
              <a:rPr lang="ja-JP" altLang="en-US" sz="3200" b="1" dirty="0">
                <a:latin typeface="BIZ UDPゴシック" panose="020B0400000000000000" pitchFamily="50" charset="-128"/>
                <a:ea typeface="BIZ UDPゴシック" panose="020B0400000000000000" pitchFamily="50" charset="-128"/>
              </a:rPr>
              <a:t>が不可欠です。</a:t>
            </a:r>
            <a:endParaRPr lang="en-US" altLang="ja-JP" sz="3200" b="1" dirty="0">
              <a:latin typeface="BIZ UDPゴシック" panose="020B0400000000000000" pitchFamily="50" charset="-128"/>
              <a:ea typeface="BIZ UDPゴシック" panose="020B0400000000000000" pitchFamily="50" charset="-128"/>
            </a:endParaRPr>
          </a:p>
          <a:p>
            <a:pPr marL="0" indent="0">
              <a:buNone/>
            </a:pP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そのためには、</a:t>
            </a:r>
            <a:r>
              <a:rPr lang="ja-JP" altLang="en-US" sz="3200" b="1" dirty="0">
                <a:solidFill>
                  <a:srgbClr val="FF0000"/>
                </a:solidFill>
                <a:latin typeface="BIZ UDPゴシック" panose="020B0400000000000000" pitchFamily="50" charset="-128"/>
                <a:ea typeface="BIZ UDPゴシック" panose="020B0400000000000000" pitchFamily="50" charset="-128"/>
              </a:rPr>
              <a:t>ナビゲーション機能をはじめ、</a:t>
            </a:r>
            <a:endParaRPr lang="en-US" altLang="ja-JP" sz="3200" b="1"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sz="3200" b="1" dirty="0">
                <a:solidFill>
                  <a:srgbClr val="FF0000"/>
                </a:solidFill>
                <a:latin typeface="BIZ UDPゴシック" panose="020B0400000000000000" pitchFamily="50" charset="-128"/>
                <a:ea typeface="BIZ UDPゴシック" panose="020B0400000000000000" pitchFamily="50" charset="-128"/>
              </a:rPr>
              <a:t>　今考えられている機能を盛り込まれたデジタル書籍</a:t>
            </a:r>
            <a:r>
              <a:rPr lang="ja-JP" altLang="en-US" sz="3200" b="1" dirty="0">
                <a:latin typeface="BIZ UDPゴシック" panose="020B0400000000000000" pitchFamily="50" charset="-128"/>
                <a:ea typeface="BIZ UDPゴシック" panose="020B0400000000000000" pitchFamily="50" charset="-128"/>
              </a:rPr>
              <a:t>が</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スタンダードになってもらえればと願っています。</a:t>
            </a:r>
            <a:endParaRPr lang="en-US" altLang="ja-JP" sz="3200" b="1" dirty="0">
              <a:latin typeface="BIZ UDPゴシック" panose="020B0400000000000000" pitchFamily="50" charset="-128"/>
              <a:ea typeface="BIZ UDPゴシック" panose="020B0400000000000000" pitchFamily="50" charset="-128"/>
            </a:endParaRPr>
          </a:p>
          <a:p>
            <a:pPr marL="0" indent="0">
              <a:buNone/>
            </a:pP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あわせて、それぞれの機能にしっかりと対応した</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a:t>
            </a:r>
            <a:r>
              <a:rPr lang="ja-JP" altLang="en-US" sz="3200" b="1" dirty="0">
                <a:solidFill>
                  <a:srgbClr val="FF0000"/>
                </a:solidFill>
                <a:latin typeface="BIZ UDPゴシック" panose="020B0400000000000000" pitchFamily="50" charset="-128"/>
                <a:ea typeface="BIZ UDPゴシック" panose="020B0400000000000000" pitchFamily="50" charset="-128"/>
              </a:rPr>
              <a:t>再生ソフト、リーダーソフトの開発</a:t>
            </a:r>
            <a:r>
              <a:rPr lang="ja-JP" altLang="en-US" sz="3200" b="1" dirty="0">
                <a:latin typeface="BIZ UDPゴシック" panose="020B0400000000000000" pitchFamily="50" charset="-128"/>
                <a:ea typeface="BIZ UDPゴシック" panose="020B0400000000000000" pitchFamily="50" charset="-128"/>
              </a:rPr>
              <a:t>も望んでいます。</a:t>
            </a:r>
            <a:endParaRPr lang="en-US"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052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27927CE-0153-4B75-9D9B-3DF3CD586F3A}"/>
              </a:ext>
            </a:extLst>
          </p:cNvPr>
          <p:cNvSpPr>
            <a:spLocks noGrp="1"/>
          </p:cNvSpPr>
          <p:nvPr>
            <p:ph type="ctrTitle"/>
          </p:nvPr>
        </p:nvSpPr>
        <p:spPr/>
        <p:txBody>
          <a:bodyPr/>
          <a:lstStyle/>
          <a:p>
            <a:endParaRPr lang="ja-JP" altLang="en-US"/>
          </a:p>
        </p:txBody>
      </p:sp>
      <p:sp>
        <p:nvSpPr>
          <p:cNvPr id="7" name="字幕 6">
            <a:extLst>
              <a:ext uri="{FF2B5EF4-FFF2-40B4-BE49-F238E27FC236}">
                <a16:creationId xmlns:a16="http://schemas.microsoft.com/office/drawing/2014/main" id="{28DD4AAB-EECD-ECD0-EEBC-5D86E65045BA}"/>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434EC4CE-4EEB-ACAF-1B7E-6E03568B083E}"/>
              </a:ext>
            </a:extLst>
          </p:cNvPr>
          <p:cNvPicPr>
            <a:picLocks noChangeAspect="1"/>
          </p:cNvPicPr>
          <p:nvPr/>
        </p:nvPicPr>
        <p:blipFill rotWithShape="1">
          <a:blip r:embed="rId3"/>
          <a:srcRect t="4943"/>
          <a:stretch/>
        </p:blipFill>
        <p:spPr>
          <a:xfrm>
            <a:off x="-1" y="-10274"/>
            <a:ext cx="12209293" cy="7253555"/>
          </a:xfrm>
          <a:prstGeom prst="rect">
            <a:avLst/>
          </a:prstGeom>
        </p:spPr>
      </p:pic>
      <p:pic>
        <p:nvPicPr>
          <p:cNvPr id="10" name="図 9">
            <a:extLst>
              <a:ext uri="{FF2B5EF4-FFF2-40B4-BE49-F238E27FC236}">
                <a16:creationId xmlns:a16="http://schemas.microsoft.com/office/drawing/2014/main" id="{12950612-0CD6-5363-C1D8-4EE0C4A6676C}"/>
              </a:ext>
            </a:extLst>
          </p:cNvPr>
          <p:cNvPicPr>
            <a:picLocks noChangeAspect="1"/>
          </p:cNvPicPr>
          <p:nvPr/>
        </p:nvPicPr>
        <p:blipFill rotWithShape="1">
          <a:blip r:embed="rId3"/>
          <a:srcRect l="23283" t="61682" r="23029" b="27816"/>
          <a:stretch/>
        </p:blipFill>
        <p:spPr>
          <a:xfrm>
            <a:off x="2825393" y="4304873"/>
            <a:ext cx="6554913" cy="801384"/>
          </a:xfrm>
          <a:prstGeom prst="rect">
            <a:avLst/>
          </a:prstGeom>
        </p:spPr>
      </p:pic>
      <p:sp>
        <p:nvSpPr>
          <p:cNvPr id="11" name="テキスト ボックス 10">
            <a:extLst>
              <a:ext uri="{FF2B5EF4-FFF2-40B4-BE49-F238E27FC236}">
                <a16:creationId xmlns:a16="http://schemas.microsoft.com/office/drawing/2014/main" id="{D1BDA03C-A5F1-578F-90E5-6FEFBFC0E295}"/>
              </a:ext>
            </a:extLst>
          </p:cNvPr>
          <p:cNvSpPr txBox="1"/>
          <p:nvPr/>
        </p:nvSpPr>
        <p:spPr>
          <a:xfrm>
            <a:off x="274320" y="2108656"/>
            <a:ext cx="5974080" cy="4154984"/>
          </a:xfrm>
          <a:prstGeom prst="rect">
            <a:avLst/>
          </a:prstGeom>
          <a:noFill/>
        </p:spPr>
        <p:txBody>
          <a:bodyPr wrap="square" rtlCol="0">
            <a:spAutoFit/>
          </a:bodyPr>
          <a:lstStyle/>
          <a:p>
            <a:r>
              <a:rPr lang="ja-JP" altLang="en-US" sz="4400" dirty="0">
                <a:latin typeface="メイリオ" panose="020B0604030504040204" pitchFamily="50" charset="-128"/>
                <a:ea typeface="メイリオ" panose="020B0604030504040204" pitchFamily="50" charset="-128"/>
              </a:rPr>
              <a:t>・目次や見出しから</a:t>
            </a:r>
            <a:endParaRPr lang="en-US" altLang="ja-JP" sz="4400" dirty="0">
              <a:latin typeface="メイリオ" panose="020B0604030504040204" pitchFamily="50" charset="-128"/>
              <a:ea typeface="メイリオ" panose="020B0604030504040204" pitchFamily="50" charset="-128"/>
            </a:endParaRPr>
          </a:p>
          <a:p>
            <a:r>
              <a:rPr kumimoji="1" lang="ja-JP" altLang="en-US" sz="4400" dirty="0">
                <a:latin typeface="メイリオ" panose="020B0604030504040204" pitchFamily="50" charset="-128"/>
                <a:ea typeface="メイリオ" panose="020B0604030504040204" pitchFamily="50" charset="-128"/>
              </a:rPr>
              <a:t>　本文にリンクする</a:t>
            </a:r>
            <a:endParaRPr kumimoji="1" lang="en-US" altLang="ja-JP" sz="4400" dirty="0">
              <a:latin typeface="メイリオ" panose="020B0604030504040204" pitchFamily="50" charset="-128"/>
              <a:ea typeface="メイリオ" panose="020B0604030504040204" pitchFamily="50" charset="-128"/>
            </a:endParaRPr>
          </a:p>
          <a:p>
            <a:r>
              <a:rPr lang="ja-JP" altLang="en-US" sz="4400" dirty="0">
                <a:latin typeface="メイリオ" panose="020B0604030504040204" pitchFamily="50" charset="-128"/>
                <a:ea typeface="メイリオ" panose="020B0604030504040204" pitchFamily="50" charset="-128"/>
              </a:rPr>
              <a:t>・しおり機能で</a:t>
            </a:r>
            <a:endParaRPr lang="en-US" altLang="ja-JP" sz="4400" dirty="0">
              <a:latin typeface="メイリオ" panose="020B0604030504040204" pitchFamily="50" charset="-128"/>
              <a:ea typeface="メイリオ" panose="020B0604030504040204" pitchFamily="50" charset="-128"/>
            </a:endParaRPr>
          </a:p>
          <a:p>
            <a:r>
              <a:rPr lang="ja-JP" altLang="en-US" sz="4400" dirty="0">
                <a:latin typeface="メイリオ" panose="020B0604030504040204" pitchFamily="50" charset="-128"/>
                <a:ea typeface="メイリオ" panose="020B0604030504040204" pitchFamily="50" charset="-128"/>
              </a:rPr>
              <a:t>　印をつける機能</a:t>
            </a:r>
            <a:endParaRPr lang="en-US" altLang="ja-JP" sz="4400" dirty="0">
              <a:latin typeface="メイリオ" panose="020B0604030504040204" pitchFamily="50" charset="-128"/>
              <a:ea typeface="メイリオ" panose="020B0604030504040204" pitchFamily="50" charset="-128"/>
            </a:endParaRPr>
          </a:p>
          <a:p>
            <a:r>
              <a:rPr kumimoji="1" lang="ja-JP" altLang="en-US" sz="4400" dirty="0">
                <a:latin typeface="メイリオ" panose="020B0604030504040204" pitchFamily="50" charset="-128"/>
                <a:ea typeface="メイリオ" panose="020B0604030504040204" pitchFamily="50" charset="-128"/>
              </a:rPr>
              <a:t>・中訳や本文以外の</a:t>
            </a:r>
            <a:endParaRPr kumimoji="1" lang="en-US" altLang="ja-JP" sz="4400" dirty="0">
              <a:latin typeface="メイリオ" panose="020B0604030504040204" pitchFamily="50" charset="-128"/>
              <a:ea typeface="メイリオ" panose="020B0604030504040204" pitchFamily="50" charset="-128"/>
            </a:endParaRPr>
          </a:p>
          <a:p>
            <a:r>
              <a:rPr lang="ja-JP" altLang="en-US" sz="4400" dirty="0">
                <a:latin typeface="メイリオ" panose="020B0604030504040204" pitchFamily="50" charset="-128"/>
                <a:ea typeface="メイリオ" panose="020B0604030504040204" pitchFamily="50" charset="-128"/>
              </a:rPr>
              <a:t>　説明文とリンクする</a:t>
            </a:r>
            <a:endParaRPr kumimoji="1" lang="ja-JP" altLang="en-US" sz="4400" dirty="0">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17E77E96-222D-001C-0A7A-F589416BDBAB}"/>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32306" y="965199"/>
            <a:ext cx="6096000" cy="589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6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8.33333E-7 -1.11111E-6 L -0.00052 -0.60023 " pathEditMode="relative" rAng="0" ptsTypes="AA">
                                      <p:cBhvr>
                                        <p:cTn id="11" dur="2000" fill="hold"/>
                                        <p:tgtEl>
                                          <p:spTgt spid="10"/>
                                        </p:tgtEl>
                                        <p:attrNameLst>
                                          <p:attrName>ppt_x</p:attrName>
                                          <p:attrName>ppt_y</p:attrName>
                                        </p:attrNameLst>
                                      </p:cBhvr>
                                      <p:rCtr x="-26" y="-3002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2E329-15C1-3208-9C32-EEE179E60504}"/>
              </a:ext>
            </a:extLst>
          </p:cNvPr>
          <p:cNvSpPr>
            <a:spLocks noGrp="1"/>
          </p:cNvSpPr>
          <p:nvPr>
            <p:ph type="title"/>
          </p:nvPr>
        </p:nvSpPr>
        <p:spPr>
          <a:xfrm>
            <a:off x="0" y="18256"/>
            <a:ext cx="12192000" cy="779766"/>
          </a:xfrm>
        </p:spPr>
        <p:txBody>
          <a:bodyPr>
            <a:normAutofit/>
          </a:bodyPr>
          <a:lstStyle/>
          <a:p>
            <a:pPr algn="ctr"/>
            <a:r>
              <a:rPr kumimoji="1" lang="ja-JP" altLang="en-US" b="1" dirty="0">
                <a:latin typeface="BIZ UDPゴシック" panose="020B0400000000000000" pitchFamily="50" charset="-128"/>
                <a:ea typeface="BIZ UDPゴシック" panose="020B0400000000000000" pitchFamily="50" charset="-128"/>
              </a:rPr>
              <a:t>アクセシビリティー　⇒　テキストあれば</a:t>
            </a:r>
            <a:r>
              <a:rPr kumimoji="1" lang="en-US" altLang="ja-JP" b="1" dirty="0">
                <a:latin typeface="BIZ UDPゴシック" panose="020B0400000000000000" pitchFamily="50" charset="-128"/>
                <a:ea typeface="BIZ UDPゴシック" panose="020B0400000000000000" pitchFamily="50" charset="-128"/>
              </a:rPr>
              <a:t>OK</a:t>
            </a:r>
            <a:r>
              <a:rPr kumimoji="1" lang="ja-JP" altLang="en-US" b="1" dirty="0">
                <a:latin typeface="BIZ UDPゴシック" panose="020B0400000000000000" pitchFamily="50" charset="-128"/>
                <a:ea typeface="BIZ UDPゴシック" panose="020B0400000000000000" pitchFamily="50" charset="-128"/>
              </a:rPr>
              <a:t>？！</a:t>
            </a:r>
          </a:p>
        </p:txBody>
      </p:sp>
      <p:sp>
        <p:nvSpPr>
          <p:cNvPr id="5" name="コンテンツ プレースホルダー 4">
            <a:extLst>
              <a:ext uri="{FF2B5EF4-FFF2-40B4-BE49-F238E27FC236}">
                <a16:creationId xmlns:a16="http://schemas.microsoft.com/office/drawing/2014/main" id="{D04275B0-DC75-84E8-78EC-870D05745C57}"/>
              </a:ext>
            </a:extLst>
          </p:cNvPr>
          <p:cNvSpPr>
            <a:spLocks noGrp="1"/>
          </p:cNvSpPr>
          <p:nvPr>
            <p:ph idx="1"/>
          </p:nvPr>
        </p:nvSpPr>
        <p:spPr>
          <a:xfrm>
            <a:off x="295275" y="1085850"/>
            <a:ext cx="11896725" cy="5630069"/>
          </a:xfrm>
        </p:spPr>
        <p:txBody>
          <a:bodyPr>
            <a:noAutofit/>
          </a:bodyPr>
          <a:lstStyle/>
          <a:p>
            <a:pPr marL="0" indent="0">
              <a:buNone/>
            </a:pPr>
            <a:r>
              <a:rPr lang="ja-JP" altLang="en-US" sz="3200" b="1" dirty="0">
                <a:latin typeface="BIZ UDPゴシック" panose="020B0400000000000000" pitchFamily="50" charset="-128"/>
                <a:ea typeface="BIZ UDPゴシック" panose="020B0400000000000000" pitchFamily="50" charset="-128"/>
              </a:rPr>
              <a:t>ディスレクシア当事者に調査すると</a:t>
            </a:r>
            <a:endParaRPr lang="en-US" altLang="ja-JP" sz="3200" b="1" dirty="0">
              <a:latin typeface="BIZ UDPゴシック" panose="020B0400000000000000" pitchFamily="50" charset="-128"/>
              <a:ea typeface="BIZ UDPゴシック" panose="020B0400000000000000" pitchFamily="50" charset="-128"/>
            </a:endParaRPr>
          </a:p>
          <a:p>
            <a:pPr marL="0" indent="0" algn="ctr">
              <a:buNone/>
            </a:pPr>
            <a:r>
              <a:rPr lang="ja-JP" altLang="en-US" sz="3200" b="1" dirty="0">
                <a:latin typeface="BIZ UDPゴシック" panose="020B0400000000000000" pitchFamily="50" charset="-128"/>
                <a:ea typeface="BIZ UDPゴシック" panose="020B0400000000000000" pitchFamily="50" charset="-128"/>
              </a:rPr>
              <a:t>　</a:t>
            </a:r>
            <a:r>
              <a:rPr lang="ja-JP" altLang="en-US" sz="3600" b="1" dirty="0">
                <a:solidFill>
                  <a:srgbClr val="000099"/>
                </a:solidFill>
                <a:latin typeface="BIZ UDPゴシック" panose="020B0400000000000000" pitchFamily="50" charset="-128"/>
                <a:ea typeface="BIZ UDPゴシック" panose="020B0400000000000000" pitchFamily="50" charset="-128"/>
              </a:rPr>
              <a:t>テキストがあれば大丈夫と言う当事者は確かに多い</a:t>
            </a:r>
            <a:endParaRPr lang="en-US" altLang="ja-JP" sz="3200" b="1" dirty="0">
              <a:solidFill>
                <a:srgbClr val="000099"/>
              </a:solidFill>
              <a:latin typeface="BIZ UDPゴシック" panose="020B0400000000000000" pitchFamily="50" charset="-128"/>
              <a:ea typeface="BIZ UDPゴシック" panose="020B0400000000000000" pitchFamily="50" charset="-128"/>
            </a:endParaRPr>
          </a:p>
          <a:p>
            <a:pPr marL="0" indent="0">
              <a:buNone/>
            </a:pPr>
            <a:endParaRPr lang="en-US" altLang="ja-JP" sz="3200" b="1" dirty="0">
              <a:latin typeface="BIZ UDPゴシック" panose="020B0400000000000000" pitchFamily="50" charset="-128"/>
              <a:ea typeface="BIZ UDPゴシック" panose="020B0400000000000000" pitchFamily="50" charset="-128"/>
            </a:endParaRPr>
          </a:p>
          <a:p>
            <a:pPr marL="0" indent="0" algn="ctr">
              <a:buNone/>
            </a:pPr>
            <a:r>
              <a:rPr lang="ja-JP" altLang="en-US" sz="3200" b="1" dirty="0">
                <a:latin typeface="BIZ UDPゴシック" panose="020B0400000000000000" pitchFamily="50" charset="-128"/>
                <a:ea typeface="BIZ UDPゴシック" panose="020B0400000000000000" pitchFamily="50" charset="-128"/>
              </a:rPr>
              <a:t>しかし、本心は</a:t>
            </a:r>
            <a:r>
              <a:rPr lang="ja-JP" altLang="en-US" sz="3600" b="1" u="sng" dirty="0">
                <a:latin typeface="BIZ UDPゴシック" panose="020B0400000000000000" pitchFamily="50" charset="-128"/>
                <a:ea typeface="BIZ UDPゴシック" panose="020B0400000000000000" pitchFamily="50" charset="-128"/>
              </a:rPr>
              <a:t>複雑</a:t>
            </a:r>
            <a:endParaRPr lang="en-US" altLang="ja-JP" sz="3200" b="1" u="sng" dirty="0">
              <a:latin typeface="BIZ UDPゴシック" panose="020B0400000000000000" pitchFamily="50" charset="-128"/>
              <a:ea typeface="BIZ UDPゴシック" panose="020B0400000000000000" pitchFamily="50" charset="-128"/>
            </a:endParaRPr>
          </a:p>
          <a:p>
            <a:pPr marL="0" indent="0">
              <a:buNone/>
            </a:pP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本心としては・・・</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・あまり要求しすぎたら　得られたサービスを奪われるのでは</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・我慢すれば　何とかなるので　このあたりで我慢しよう</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・リーダーが対応していないのでナビゲーションだけが充実しても</a:t>
            </a:r>
            <a:endParaRPr lang="en-US" altLang="ja-JP" sz="3200" b="1" dirty="0">
              <a:latin typeface="BIZ UDPゴシック" panose="020B0400000000000000" pitchFamily="50" charset="-128"/>
              <a:ea typeface="BIZ UDPゴシック" panose="020B0400000000000000" pitchFamily="50" charset="-128"/>
            </a:endParaRPr>
          </a:p>
          <a:p>
            <a:pPr marL="0" indent="0" algn="r">
              <a:buNone/>
            </a:pPr>
            <a:r>
              <a:rPr lang="ja-JP" altLang="en-US" sz="3200" b="1" dirty="0">
                <a:latin typeface="BIZ UDPゴシック" panose="020B0400000000000000" pitchFamily="50" charset="-128"/>
                <a:ea typeface="BIZ UDPゴシック" panose="020B0400000000000000" pitchFamily="50" charset="-128"/>
              </a:rPr>
              <a:t>　など</a:t>
            </a:r>
            <a:endParaRPr lang="en-US"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2700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2E329-15C1-3208-9C32-EEE179E60504}"/>
              </a:ext>
            </a:extLst>
          </p:cNvPr>
          <p:cNvSpPr>
            <a:spLocks noGrp="1"/>
          </p:cNvSpPr>
          <p:nvPr>
            <p:ph type="title"/>
          </p:nvPr>
        </p:nvSpPr>
        <p:spPr>
          <a:xfrm>
            <a:off x="838200" y="18256"/>
            <a:ext cx="10515600" cy="779766"/>
          </a:xfrm>
        </p:spPr>
        <p:txBody>
          <a:bodyPr/>
          <a:lstStyle/>
          <a:p>
            <a:pPr algn="ctr"/>
            <a:r>
              <a:rPr kumimoji="1" lang="ja-JP" altLang="en-US" b="1" dirty="0">
                <a:latin typeface="BIZ UDPゴシック" panose="020B0400000000000000" pitchFamily="50" charset="-128"/>
                <a:ea typeface="BIZ UDPゴシック" panose="020B0400000000000000" pitchFamily="50" charset="-128"/>
              </a:rPr>
              <a:t>テキストデータがあればいい</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sp>
        <p:nvSpPr>
          <p:cNvPr id="5" name="コンテンツ プレースホルダー 4">
            <a:extLst>
              <a:ext uri="{FF2B5EF4-FFF2-40B4-BE49-F238E27FC236}">
                <a16:creationId xmlns:a16="http://schemas.microsoft.com/office/drawing/2014/main" id="{D04275B0-DC75-84E8-78EC-870D05745C57}"/>
              </a:ext>
            </a:extLst>
          </p:cNvPr>
          <p:cNvSpPr>
            <a:spLocks noGrp="1"/>
          </p:cNvSpPr>
          <p:nvPr>
            <p:ph idx="1"/>
          </p:nvPr>
        </p:nvSpPr>
        <p:spPr>
          <a:xfrm>
            <a:off x="444730" y="637953"/>
            <a:ext cx="11663428" cy="6201791"/>
          </a:xfrm>
        </p:spPr>
        <p:txBody>
          <a:bodyPr>
            <a:noAutofit/>
          </a:bodyPr>
          <a:lstStyle/>
          <a:p>
            <a:pPr marL="0" indent="0">
              <a:buNone/>
            </a:pPr>
            <a:r>
              <a:rPr kumimoji="1" lang="ja-JP" altLang="en-US" sz="3200" b="1" dirty="0">
                <a:solidFill>
                  <a:srgbClr val="0070C0"/>
                </a:solidFill>
                <a:latin typeface="BIZ UDPゴシック" panose="020B0400000000000000" pitchFamily="50" charset="-128"/>
                <a:ea typeface="BIZ UDPゴシック" panose="020B0400000000000000" pitchFamily="50" charset="-128"/>
              </a:rPr>
              <a:t>ちょっと昔</a:t>
            </a:r>
            <a:endParaRPr kumimoji="1" lang="en-US" altLang="ja-JP" sz="3200" b="1" dirty="0">
              <a:solidFill>
                <a:srgbClr val="0070C0"/>
              </a:solidFill>
              <a:latin typeface="BIZ UDPゴシック" panose="020B0400000000000000" pitchFamily="50" charset="-128"/>
              <a:ea typeface="BIZ UDPゴシック" panose="020B0400000000000000" pitchFamily="50" charset="-128"/>
            </a:endParaRPr>
          </a:p>
          <a:p>
            <a:pPr marL="0" indent="0">
              <a:buNone/>
            </a:pPr>
            <a:r>
              <a:rPr kumimoji="1" lang="ja-JP" altLang="en-US" sz="3200" b="1" dirty="0">
                <a:latin typeface="BIZ UDPゴシック" panose="020B0400000000000000" pitchFamily="50" charset="-128"/>
                <a:ea typeface="BIZ UDPゴシック" panose="020B0400000000000000" pitchFamily="50" charset="-128"/>
              </a:rPr>
              <a:t>市の広報誌</a:t>
            </a:r>
            <a:endParaRPr kumimoji="1"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テキストデータを入手できるようになった。</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しかし　ナビゲーションが付いていない。</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知りたい情報を知ろうと思ったら、</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すべてを読み上げ機能を使って聞くしかなかった。</a:t>
            </a:r>
            <a:endParaRPr lang="en-US" altLang="ja-JP" sz="3200" b="1" dirty="0">
              <a:latin typeface="BIZ UDPゴシック" panose="020B0400000000000000" pitchFamily="50" charset="-128"/>
              <a:ea typeface="BIZ UDPゴシック" panose="020B0400000000000000" pitchFamily="50" charset="-128"/>
            </a:endParaRPr>
          </a:p>
          <a:p>
            <a:pPr marL="0" indent="0">
              <a:buNone/>
            </a:pP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選挙のマニュフェスト</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ナビゲーション機能はなく、すべてを再生させる必要があった。</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目的の政党や立候補者のものを</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ピンポイントで知りたくてもかなわない。</a:t>
            </a:r>
            <a:endParaRPr lang="en-US" altLang="ja-JP" sz="3200" b="1" dirty="0">
              <a:latin typeface="BIZ UDPゴシック" panose="020B0400000000000000" pitchFamily="50" charset="-128"/>
              <a:ea typeface="BIZ UDPゴシック" panose="020B0400000000000000" pitchFamily="50" charset="-128"/>
            </a:endParaRPr>
          </a:p>
        </p:txBody>
      </p:sp>
      <p:pic>
        <p:nvPicPr>
          <p:cNvPr id="3074" name="Picture 2" descr="表紙：広報ぎふ2022年10月15日号">
            <a:extLst>
              <a:ext uri="{FF2B5EF4-FFF2-40B4-BE49-F238E27FC236}">
                <a16:creationId xmlns:a16="http://schemas.microsoft.com/office/drawing/2014/main" id="{DA6081FC-9217-65BE-F36A-DB94918CC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739" y="949591"/>
            <a:ext cx="3506419" cy="24794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政党の主張】各代表へインタビュー！ダイジェスト版【7/10は参議院選挙】 - YouTube">
            <a:extLst>
              <a:ext uri="{FF2B5EF4-FFF2-40B4-BE49-F238E27FC236}">
                <a16:creationId xmlns:a16="http://schemas.microsoft.com/office/drawing/2014/main" id="{16DFD020-DD79-8AAE-9856-8D8BD72FDA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223556" y="5698354"/>
            <a:ext cx="2884602" cy="104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63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2E329-15C1-3208-9C32-EEE179E60504}"/>
              </a:ext>
            </a:extLst>
          </p:cNvPr>
          <p:cNvSpPr>
            <a:spLocks noGrp="1"/>
          </p:cNvSpPr>
          <p:nvPr>
            <p:ph type="title"/>
          </p:nvPr>
        </p:nvSpPr>
        <p:spPr>
          <a:xfrm>
            <a:off x="838200" y="18256"/>
            <a:ext cx="10515600" cy="779766"/>
          </a:xfrm>
        </p:spPr>
        <p:txBody>
          <a:bodyPr/>
          <a:lstStyle/>
          <a:p>
            <a:pPr algn="ctr"/>
            <a:r>
              <a:rPr kumimoji="1" lang="ja-JP" altLang="en-US" b="1" dirty="0">
                <a:latin typeface="BIZ UDPゴシック" panose="020B0400000000000000" pitchFamily="50" charset="-128"/>
                <a:ea typeface="BIZ UDPゴシック" panose="020B0400000000000000" pitchFamily="50" charset="-128"/>
              </a:rPr>
              <a:t>読み上げ機能を使っての読書</a:t>
            </a:r>
          </a:p>
        </p:txBody>
      </p:sp>
      <p:sp>
        <p:nvSpPr>
          <p:cNvPr id="5" name="コンテンツ プレースホルダー 4">
            <a:extLst>
              <a:ext uri="{FF2B5EF4-FFF2-40B4-BE49-F238E27FC236}">
                <a16:creationId xmlns:a16="http://schemas.microsoft.com/office/drawing/2014/main" id="{D04275B0-DC75-84E8-78EC-870D05745C57}"/>
              </a:ext>
            </a:extLst>
          </p:cNvPr>
          <p:cNvSpPr>
            <a:spLocks noGrp="1"/>
          </p:cNvSpPr>
          <p:nvPr>
            <p:ph idx="1"/>
          </p:nvPr>
        </p:nvSpPr>
        <p:spPr>
          <a:xfrm>
            <a:off x="444730" y="961505"/>
            <a:ext cx="11663428" cy="5561215"/>
          </a:xfrm>
        </p:spPr>
        <p:txBody>
          <a:bodyPr>
            <a:noAutofit/>
          </a:bodyPr>
          <a:lstStyle/>
          <a:p>
            <a:pPr marL="0" indent="0">
              <a:buNone/>
            </a:pPr>
            <a:r>
              <a:rPr kumimoji="1" lang="ja-JP" altLang="en-US" sz="3200" b="1" dirty="0">
                <a:latin typeface="BIZ UDPゴシック" panose="020B0400000000000000" pitchFamily="50" charset="-128"/>
                <a:ea typeface="BIZ UDPゴシック" panose="020B0400000000000000" pitchFamily="50" charset="-128"/>
              </a:rPr>
              <a:t>単なる読み上げ読書は受身的</a:t>
            </a:r>
            <a:endParaRPr kumimoji="1"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ラジオや</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テレビや</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動画を見ている感覚</a:t>
            </a:r>
            <a:endParaRPr lang="en-US" altLang="ja-JP" sz="3200" b="1" dirty="0">
              <a:latin typeface="BIZ UDPゴシック" panose="020B0400000000000000" pitchFamily="50" charset="-128"/>
              <a:ea typeface="BIZ UDPゴシック" panose="020B0400000000000000" pitchFamily="50" charset="-128"/>
            </a:endParaRPr>
          </a:p>
          <a:p>
            <a:pPr marL="0" indent="0">
              <a:buNone/>
            </a:pP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受身的な情報</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ナビゲーション機能が</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a:t>
            </a:r>
            <a:r>
              <a:rPr lang="ja-JP" altLang="en-US" sz="3200" b="1" dirty="0">
                <a:solidFill>
                  <a:srgbClr val="FF0000"/>
                </a:solidFill>
                <a:latin typeface="BIZ UDPゴシック" panose="020B0400000000000000" pitchFamily="50" charset="-128"/>
                <a:ea typeface="BIZ UDPゴシック" panose="020B0400000000000000" pitchFamily="50" charset="-128"/>
              </a:rPr>
              <a:t>ある</a:t>
            </a:r>
            <a:r>
              <a:rPr lang="ja-JP" altLang="en-US" sz="3200" b="1" dirty="0">
                <a:latin typeface="BIZ UDPゴシック" panose="020B0400000000000000" pitchFamily="50" charset="-128"/>
                <a:ea typeface="BIZ UDPゴシック" panose="020B0400000000000000" pitchFamily="50" charset="-128"/>
              </a:rPr>
              <a:t>の</a:t>
            </a:r>
            <a:r>
              <a:rPr lang="ja-JP" altLang="en-US" sz="3200" b="1" dirty="0">
                <a:solidFill>
                  <a:srgbClr val="0070C0"/>
                </a:solidFill>
                <a:latin typeface="BIZ UDPゴシック" panose="020B0400000000000000" pitchFamily="50" charset="-128"/>
                <a:ea typeface="BIZ UDPゴシック" panose="020B0400000000000000" pitchFamily="50" charset="-128"/>
              </a:rPr>
              <a:t>とな</a:t>
            </a:r>
            <a:r>
              <a:rPr lang="ja-JP" altLang="en-US" sz="3200" b="1" dirty="0">
                <a:latin typeface="BIZ UDPゴシック" panose="020B0400000000000000" pitchFamily="50" charset="-128"/>
                <a:ea typeface="BIZ UDPゴシック" panose="020B0400000000000000" pitchFamily="50" charset="-128"/>
              </a:rPr>
              <a:t>いのは</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大きな違い。</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読書に近い感覚・意味合いのためには、ナビゲーション機能が</a:t>
            </a:r>
            <a:r>
              <a:rPr lang="en-US" altLang="ja-JP" sz="32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p>
        </p:txBody>
      </p:sp>
      <p:pic>
        <p:nvPicPr>
          <p:cNvPr id="1026" name="Picture 2" descr="ラジオのイラスト">
            <a:extLst>
              <a:ext uri="{FF2B5EF4-FFF2-40B4-BE49-F238E27FC236}">
                <a16:creationId xmlns:a16="http://schemas.microsoft.com/office/drawing/2014/main" id="{8AF04DE6-21DF-64E5-862B-EF4BAA5BC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567" y="128828"/>
            <a:ext cx="2601433" cy="2601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V台に置かれたテレビのイラスト2 | 無料イラスト素材のillalet">
            <a:extLst>
              <a:ext uri="{FF2B5EF4-FFF2-40B4-BE49-F238E27FC236}">
                <a16:creationId xmlns:a16="http://schemas.microsoft.com/office/drawing/2014/main" id="{7343719B-FD7D-ABD2-3E23-6F0F4D187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077" y="1359091"/>
            <a:ext cx="2920351" cy="27069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テレビを見る子どものイラスト 3パターン | かわいい子どものイラスト素材（無料） 【イラストバンク 本店】">
            <a:extLst>
              <a:ext uri="{FF2B5EF4-FFF2-40B4-BE49-F238E27FC236}">
                <a16:creationId xmlns:a16="http://schemas.microsoft.com/office/drawing/2014/main" id="{3356F8BB-C5FF-9B1B-381F-2EA6046202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822771" y="3562938"/>
            <a:ext cx="1924499" cy="23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Effect transition="in" filter="fade">
                                      <p:cBhvr>
                                        <p:cTn id="6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最近よく見かける ” ラーニング・ピラミッド ” について | 中学校の社会科の授業づくり">
            <a:extLst>
              <a:ext uri="{FF2B5EF4-FFF2-40B4-BE49-F238E27FC236}">
                <a16:creationId xmlns:a16="http://schemas.microsoft.com/office/drawing/2014/main" id="{480AE7D9-1481-A2E5-D1F2-40CD82D77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9" y="-554182"/>
            <a:ext cx="12248659" cy="7661563"/>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角を丸めた四角形 3">
            <a:extLst>
              <a:ext uri="{FF2B5EF4-FFF2-40B4-BE49-F238E27FC236}">
                <a16:creationId xmlns:a16="http://schemas.microsoft.com/office/drawing/2014/main" id="{A49A5C0D-E1F2-2125-E9BA-A59BD20354F3}"/>
              </a:ext>
            </a:extLst>
          </p:cNvPr>
          <p:cNvSpPr/>
          <p:nvPr/>
        </p:nvSpPr>
        <p:spPr>
          <a:xfrm>
            <a:off x="9545782" y="1690255"/>
            <a:ext cx="1953491" cy="3075710"/>
          </a:xfrm>
          <a:prstGeom prst="wedgeRoundRectCallout">
            <a:avLst>
              <a:gd name="adj1" fmla="val -150189"/>
              <a:gd name="adj2" fmla="val -4658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ysClr val="windowText" lastClr="000000"/>
                </a:solidFill>
                <a:effectLst>
                  <a:glow rad="101600">
                    <a:schemeClr val="accent2">
                      <a:satMod val="175000"/>
                      <a:alpha val="40000"/>
                    </a:schemeClr>
                  </a:glow>
                  <a:outerShdw blurRad="50800" dist="38100" dir="2700000" algn="tl" rotWithShape="0">
                    <a:prstClr val="black">
                      <a:alpha val="40000"/>
                    </a:prstClr>
                  </a:outerShdw>
                </a:effectLst>
              </a:rPr>
              <a:t>記憶</a:t>
            </a:r>
            <a:endParaRPr kumimoji="1" lang="en-US" altLang="ja-JP" sz="4000" b="1" dirty="0">
              <a:solidFill>
                <a:sysClr val="windowText" lastClr="000000"/>
              </a:solidFill>
              <a:effectLst>
                <a:glow rad="101600">
                  <a:schemeClr val="accent2">
                    <a:satMod val="175000"/>
                    <a:alpha val="40000"/>
                  </a:schemeClr>
                </a:glow>
                <a:outerShdw blurRad="50800" dist="38100" dir="2700000" algn="tl" rotWithShape="0">
                  <a:prstClr val="black">
                    <a:alpha val="40000"/>
                  </a:prstClr>
                </a:outerShdw>
              </a:effectLst>
            </a:endParaRPr>
          </a:p>
          <a:p>
            <a:pPr algn="ctr"/>
            <a:r>
              <a:rPr kumimoji="1" lang="ja-JP" altLang="en-US" sz="4000" b="1" dirty="0">
                <a:solidFill>
                  <a:sysClr val="windowText" lastClr="000000"/>
                </a:solidFill>
                <a:effectLst>
                  <a:glow rad="101600">
                    <a:schemeClr val="accent2">
                      <a:satMod val="175000"/>
                      <a:alpha val="40000"/>
                    </a:schemeClr>
                  </a:glow>
                  <a:outerShdw blurRad="50800" dist="38100" dir="2700000" algn="tl" rotWithShape="0">
                    <a:prstClr val="black">
                      <a:alpha val="40000"/>
                    </a:prstClr>
                  </a:outerShdw>
                </a:effectLst>
              </a:rPr>
              <a:t>の</a:t>
            </a:r>
            <a:endParaRPr kumimoji="1" lang="en-US" altLang="ja-JP" sz="4000" b="1" dirty="0">
              <a:solidFill>
                <a:sysClr val="windowText" lastClr="000000"/>
              </a:solidFill>
              <a:effectLst>
                <a:glow rad="101600">
                  <a:schemeClr val="accent2">
                    <a:satMod val="175000"/>
                    <a:alpha val="40000"/>
                  </a:schemeClr>
                </a:glow>
                <a:outerShdw blurRad="50800" dist="38100" dir="2700000" algn="tl" rotWithShape="0">
                  <a:prstClr val="black">
                    <a:alpha val="40000"/>
                  </a:prstClr>
                </a:outerShdw>
              </a:effectLst>
            </a:endParaRPr>
          </a:p>
          <a:p>
            <a:pPr algn="ctr"/>
            <a:r>
              <a:rPr lang="ja-JP" altLang="en-US" sz="4000" b="1" dirty="0">
                <a:solidFill>
                  <a:sysClr val="windowText" lastClr="000000"/>
                </a:solidFill>
                <a:effectLst>
                  <a:glow rad="101600">
                    <a:schemeClr val="accent2">
                      <a:satMod val="175000"/>
                      <a:alpha val="40000"/>
                    </a:schemeClr>
                  </a:glow>
                  <a:outerShdw blurRad="50800" dist="38100" dir="2700000" algn="tl" rotWithShape="0">
                    <a:prstClr val="black">
                      <a:alpha val="40000"/>
                    </a:prstClr>
                  </a:outerShdw>
                </a:effectLst>
              </a:rPr>
              <a:t>定着度</a:t>
            </a:r>
            <a:endParaRPr kumimoji="1" lang="ja-JP" altLang="en-US" sz="4000" b="1" dirty="0">
              <a:solidFill>
                <a:sysClr val="windowText" lastClr="000000"/>
              </a:solidFill>
              <a:effectLst>
                <a:glow rad="101600">
                  <a:schemeClr val="accent2">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43428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2E329-15C1-3208-9C32-EEE179E60504}"/>
              </a:ext>
            </a:extLst>
          </p:cNvPr>
          <p:cNvSpPr>
            <a:spLocks noGrp="1"/>
          </p:cNvSpPr>
          <p:nvPr>
            <p:ph type="title"/>
          </p:nvPr>
        </p:nvSpPr>
        <p:spPr>
          <a:xfrm>
            <a:off x="838200" y="18256"/>
            <a:ext cx="10515600" cy="779766"/>
          </a:xfrm>
        </p:spPr>
        <p:txBody>
          <a:bodyPr/>
          <a:lstStyle/>
          <a:p>
            <a:pPr algn="ctr"/>
            <a:r>
              <a:rPr kumimoji="1" lang="ja-JP" altLang="en-US" b="1" dirty="0">
                <a:latin typeface="BIZ UDPゴシック" panose="020B0400000000000000" pitchFamily="50" charset="-128"/>
                <a:ea typeface="BIZ UDPゴシック" panose="020B0400000000000000" pitchFamily="50" charset="-128"/>
              </a:rPr>
              <a:t>みなさんは　どっちがいい</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sp>
        <p:nvSpPr>
          <p:cNvPr id="5" name="コンテンツ プレースホルダー 4">
            <a:extLst>
              <a:ext uri="{FF2B5EF4-FFF2-40B4-BE49-F238E27FC236}">
                <a16:creationId xmlns:a16="http://schemas.microsoft.com/office/drawing/2014/main" id="{D04275B0-DC75-84E8-78EC-870D05745C57}"/>
              </a:ext>
            </a:extLst>
          </p:cNvPr>
          <p:cNvSpPr>
            <a:spLocks noGrp="1"/>
          </p:cNvSpPr>
          <p:nvPr>
            <p:ph idx="1"/>
          </p:nvPr>
        </p:nvSpPr>
        <p:spPr>
          <a:xfrm>
            <a:off x="430645" y="861752"/>
            <a:ext cx="11330710" cy="5561215"/>
          </a:xfrm>
        </p:spPr>
        <p:txBody>
          <a:bodyPr>
            <a:noAutofit/>
          </a:bodyPr>
          <a:lstStyle/>
          <a:p>
            <a:pPr marL="0" indent="0">
              <a:buNone/>
            </a:pPr>
            <a:r>
              <a:rPr kumimoji="1" lang="en-US" altLang="ja-JP" sz="3200" b="1" dirty="0">
                <a:latin typeface="BIZ UDPゴシック" panose="020B0400000000000000" pitchFamily="50" charset="-128"/>
                <a:ea typeface="BIZ UDPゴシック" panose="020B0400000000000000" pitchFamily="50" charset="-128"/>
              </a:rPr>
              <a:t>YouTube</a:t>
            </a:r>
          </a:p>
          <a:p>
            <a:pPr marL="0" indent="0">
              <a:buNone/>
            </a:pPr>
            <a:r>
              <a:rPr lang="ja-JP" altLang="en-US" sz="3200" b="1" dirty="0">
                <a:latin typeface="BIZ UDPゴシック" panose="020B0400000000000000" pitchFamily="50" charset="-128"/>
                <a:ea typeface="BIZ UDPゴシック" panose="020B0400000000000000" pitchFamily="50" charset="-128"/>
              </a:rPr>
              <a:t>　２時間の講演会動画に　ナビゲーション機能が　</a:t>
            </a:r>
            <a:r>
              <a:rPr lang="ja-JP" altLang="en-US" sz="3200" b="1" dirty="0">
                <a:solidFill>
                  <a:srgbClr val="0070C0"/>
                </a:solidFill>
                <a:latin typeface="BIZ UDPゴシック" panose="020B0400000000000000" pitchFamily="50" charset="-128"/>
                <a:ea typeface="BIZ UDPゴシック" panose="020B0400000000000000" pitchFamily="50" charset="-128"/>
              </a:rPr>
              <a:t>ない</a:t>
            </a:r>
            <a:r>
              <a:rPr lang="ja-JP" altLang="en-US" sz="3200" b="1" dirty="0">
                <a:latin typeface="BIZ UDPゴシック" panose="020B0400000000000000" pitchFamily="50" charset="-128"/>
                <a:ea typeface="BIZ UDPゴシック" panose="020B0400000000000000" pitchFamily="50" charset="-128"/>
              </a:rPr>
              <a:t>　</a:t>
            </a:r>
            <a:r>
              <a:rPr lang="ja-JP" altLang="en-US" sz="3200" b="1" dirty="0">
                <a:solidFill>
                  <a:srgbClr val="FF0000"/>
                </a:solidFill>
                <a:latin typeface="BIZ UDPゴシック" panose="020B0400000000000000" pitchFamily="50" charset="-128"/>
                <a:ea typeface="BIZ UDPゴシック" panose="020B0400000000000000" pitchFamily="50" charset="-128"/>
              </a:rPr>
              <a:t>ある</a:t>
            </a:r>
            <a:r>
              <a:rPr lang="ja-JP" altLang="en-US" sz="3200" b="1" dirty="0">
                <a:latin typeface="BIZ UDPゴシック" panose="020B0400000000000000" pitchFamily="50" charset="-128"/>
                <a:ea typeface="BIZ UDPゴシック" panose="020B0400000000000000" pitchFamily="50" charset="-128"/>
              </a:rPr>
              <a:t>　</a:t>
            </a:r>
            <a:endParaRPr lang="en-US" altLang="ja-JP" sz="3200" b="1" dirty="0">
              <a:solidFill>
                <a:srgbClr val="0070C0"/>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FEA3BA2E-FFA4-FB1C-1F26-6654A30D5672}"/>
              </a:ext>
            </a:extLst>
          </p:cNvPr>
          <p:cNvSpPr/>
          <p:nvPr/>
        </p:nvSpPr>
        <p:spPr>
          <a:xfrm rot="17779352">
            <a:off x="6159298" y="1602365"/>
            <a:ext cx="378992" cy="1529210"/>
          </a:xfrm>
          <a:prstGeom prst="downArrow">
            <a:avLst/>
          </a:prstGeom>
          <a:solidFill>
            <a:srgbClr val="FFFF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BB00D9D-9F08-C4A0-EE8C-141719225534}"/>
              </a:ext>
            </a:extLst>
          </p:cNvPr>
          <p:cNvSpPr/>
          <p:nvPr/>
        </p:nvSpPr>
        <p:spPr>
          <a:xfrm>
            <a:off x="0" y="2945348"/>
            <a:ext cx="6893101" cy="38943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01E12A11-E3A7-1200-50F4-D895677E9E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633" y="2945348"/>
            <a:ext cx="6892389" cy="3894396"/>
          </a:xfrm>
          <a:prstGeom prst="rect">
            <a:avLst/>
          </a:prstGeom>
        </p:spPr>
      </p:pic>
      <p:pic>
        <p:nvPicPr>
          <p:cNvPr id="16" name="図 15">
            <a:extLst>
              <a:ext uri="{FF2B5EF4-FFF2-40B4-BE49-F238E27FC236}">
                <a16:creationId xmlns:a16="http://schemas.microsoft.com/office/drawing/2014/main" id="{263CEF0E-82D4-E51A-AE58-AB043D95BAB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633" y="2602989"/>
            <a:ext cx="1403497" cy="331725"/>
          </a:xfrm>
          <a:prstGeom prst="rect">
            <a:avLst/>
          </a:prstGeom>
        </p:spPr>
      </p:pic>
      <p:pic>
        <p:nvPicPr>
          <p:cNvPr id="18" name="図 17">
            <a:extLst>
              <a:ext uri="{FF2B5EF4-FFF2-40B4-BE49-F238E27FC236}">
                <a16:creationId xmlns:a16="http://schemas.microsoft.com/office/drawing/2014/main" id="{E613B40F-0AF9-7BF5-9EC9-815B759B35A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913655" y="2934714"/>
            <a:ext cx="5465135" cy="2254103"/>
          </a:xfrm>
          <a:prstGeom prst="rect">
            <a:avLst/>
          </a:prstGeom>
        </p:spPr>
      </p:pic>
      <p:pic>
        <p:nvPicPr>
          <p:cNvPr id="20" name="図 19">
            <a:extLst>
              <a:ext uri="{FF2B5EF4-FFF2-40B4-BE49-F238E27FC236}">
                <a16:creationId xmlns:a16="http://schemas.microsoft.com/office/drawing/2014/main" id="{7680CB9C-296B-598A-A5A4-3971319A3B8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913655" y="5236339"/>
            <a:ext cx="5082363" cy="1765005"/>
          </a:xfrm>
          <a:prstGeom prst="rect">
            <a:avLst/>
          </a:prstGeom>
        </p:spPr>
      </p:pic>
      <p:sp>
        <p:nvSpPr>
          <p:cNvPr id="6" name="正方形/長方形 5">
            <a:extLst>
              <a:ext uri="{FF2B5EF4-FFF2-40B4-BE49-F238E27FC236}">
                <a16:creationId xmlns:a16="http://schemas.microsoft.com/office/drawing/2014/main" id="{F2920A68-AE5D-6F72-00DB-85EA3CD82998}"/>
              </a:ext>
            </a:extLst>
          </p:cNvPr>
          <p:cNvSpPr/>
          <p:nvPr/>
        </p:nvSpPr>
        <p:spPr>
          <a:xfrm>
            <a:off x="6913655" y="2682852"/>
            <a:ext cx="5492863" cy="4638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8722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2E329-15C1-3208-9C32-EEE179E60504}"/>
              </a:ext>
            </a:extLst>
          </p:cNvPr>
          <p:cNvSpPr>
            <a:spLocks noGrp="1"/>
          </p:cNvSpPr>
          <p:nvPr>
            <p:ph type="title"/>
          </p:nvPr>
        </p:nvSpPr>
        <p:spPr>
          <a:xfrm>
            <a:off x="838200" y="18256"/>
            <a:ext cx="10515600" cy="779766"/>
          </a:xfrm>
        </p:spPr>
        <p:txBody>
          <a:bodyPr/>
          <a:lstStyle/>
          <a:p>
            <a:pPr algn="ctr"/>
            <a:r>
              <a:rPr kumimoji="1" lang="ja-JP" altLang="en-US" b="1" dirty="0">
                <a:latin typeface="BIZ UDPゴシック" panose="020B0400000000000000" pitchFamily="50" charset="-128"/>
                <a:ea typeface="BIZ UDPゴシック" panose="020B0400000000000000" pitchFamily="50" charset="-128"/>
              </a:rPr>
              <a:t>みなさんは　どっちがいい</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sp>
        <p:nvSpPr>
          <p:cNvPr id="5" name="コンテンツ プレースホルダー 4">
            <a:extLst>
              <a:ext uri="{FF2B5EF4-FFF2-40B4-BE49-F238E27FC236}">
                <a16:creationId xmlns:a16="http://schemas.microsoft.com/office/drawing/2014/main" id="{D04275B0-DC75-84E8-78EC-870D05745C57}"/>
              </a:ext>
            </a:extLst>
          </p:cNvPr>
          <p:cNvSpPr>
            <a:spLocks noGrp="1"/>
          </p:cNvSpPr>
          <p:nvPr>
            <p:ph idx="1"/>
          </p:nvPr>
        </p:nvSpPr>
        <p:spPr>
          <a:xfrm>
            <a:off x="430645" y="798022"/>
            <a:ext cx="11330710" cy="5561215"/>
          </a:xfrm>
        </p:spPr>
        <p:txBody>
          <a:bodyPr>
            <a:noAutofit/>
          </a:bodyPr>
          <a:lstStyle/>
          <a:p>
            <a:pPr marL="0" indent="0">
              <a:buNone/>
            </a:pPr>
            <a:r>
              <a:rPr kumimoji="1" lang="ja-JP" altLang="en-US" sz="3200" b="1" dirty="0">
                <a:latin typeface="BIZ UDPゴシック" panose="020B0400000000000000" pitchFamily="50" charset="-128"/>
                <a:ea typeface="BIZ UDPゴシック" panose="020B0400000000000000" pitchFamily="50" charset="-128"/>
              </a:rPr>
              <a:t>ニュース</a:t>
            </a:r>
            <a:endParaRPr kumimoji="1"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ニュース内容や放送時間などの予告が　</a:t>
            </a:r>
            <a:r>
              <a:rPr lang="ja-JP" altLang="en-US" sz="3200" b="1" dirty="0">
                <a:solidFill>
                  <a:srgbClr val="0070C0"/>
                </a:solidFill>
                <a:latin typeface="BIZ UDPゴシック" panose="020B0400000000000000" pitchFamily="50" charset="-128"/>
                <a:ea typeface="BIZ UDPゴシック" panose="020B0400000000000000" pitchFamily="50" charset="-128"/>
              </a:rPr>
              <a:t>ない　</a:t>
            </a:r>
            <a:r>
              <a:rPr lang="ja-JP" altLang="en-US" sz="3200" b="1" dirty="0">
                <a:solidFill>
                  <a:srgbClr val="FF0000"/>
                </a:solidFill>
                <a:latin typeface="BIZ UDPゴシック" panose="020B0400000000000000" pitchFamily="50" charset="-128"/>
                <a:ea typeface="BIZ UDPゴシック" panose="020B0400000000000000" pitchFamily="50" charset="-128"/>
              </a:rPr>
              <a:t>ある</a:t>
            </a:r>
            <a:r>
              <a:rPr lang="ja-JP" altLang="en-US" sz="3200" b="1" dirty="0">
                <a:latin typeface="BIZ UDPゴシック" panose="020B0400000000000000" pitchFamily="50" charset="-128"/>
                <a:ea typeface="BIZ UDPゴシック" panose="020B0400000000000000" pitchFamily="50" charset="-128"/>
              </a:rPr>
              <a:t>　</a:t>
            </a:r>
            <a:endParaRPr kumimoji="1" lang="en-US" altLang="ja-JP" sz="3200" b="1" dirty="0">
              <a:solidFill>
                <a:srgbClr val="0070C0"/>
              </a:solidFill>
              <a:latin typeface="BIZ UDPゴシック" panose="020B0400000000000000" pitchFamily="50" charset="-128"/>
              <a:ea typeface="BIZ UDPゴシック" panose="020B0400000000000000" pitchFamily="50" charset="-128"/>
            </a:endParaRPr>
          </a:p>
        </p:txBody>
      </p:sp>
      <p:pic>
        <p:nvPicPr>
          <p:cNvPr id="2" name="Picture 2">
            <a:extLst>
              <a:ext uri="{FF2B5EF4-FFF2-40B4-BE49-F238E27FC236}">
                <a16:creationId xmlns:a16="http://schemas.microsoft.com/office/drawing/2014/main" id="{DDDE4E5B-41CA-879D-90C3-450F58A510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80427" y="1870364"/>
            <a:ext cx="9231145" cy="4987636"/>
          </a:xfrm>
          <a:prstGeom prst="rect">
            <a:avLst/>
          </a:prstGeom>
          <a:noFill/>
          <a:extLst>
            <a:ext uri="{909E8E84-426E-40DD-AFC4-6F175D3DCCD1}">
              <a14:hiddenFill xmlns:a14="http://schemas.microsoft.com/office/drawing/2010/main">
                <a:solidFill>
                  <a:srgbClr val="FFFFFF"/>
                </a:solidFill>
              </a14:hiddenFill>
            </a:ext>
          </a:extLst>
        </p:spPr>
      </p:pic>
      <p:sp>
        <p:nvSpPr>
          <p:cNvPr id="3" name="矢印: 下 2">
            <a:extLst>
              <a:ext uri="{FF2B5EF4-FFF2-40B4-BE49-F238E27FC236}">
                <a16:creationId xmlns:a16="http://schemas.microsoft.com/office/drawing/2014/main" id="{2DF885AC-F81D-D9D7-26B1-72393091646B}"/>
              </a:ext>
            </a:extLst>
          </p:cNvPr>
          <p:cNvSpPr/>
          <p:nvPr/>
        </p:nvSpPr>
        <p:spPr>
          <a:xfrm rot="16909520">
            <a:off x="1122736" y="2297743"/>
            <a:ext cx="594729" cy="1250142"/>
          </a:xfrm>
          <a:prstGeom prst="downArrow">
            <a:avLst/>
          </a:prstGeom>
          <a:solidFill>
            <a:srgbClr val="FFFF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E20BF82-E7E5-7DF8-3173-C34FE2B2EFE2}"/>
              </a:ext>
            </a:extLst>
          </p:cNvPr>
          <p:cNvSpPr/>
          <p:nvPr/>
        </p:nvSpPr>
        <p:spPr>
          <a:xfrm>
            <a:off x="1920240" y="1926938"/>
            <a:ext cx="1221972"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33B381F-9CEB-8DE8-0E9F-61324888DF9C}"/>
              </a:ext>
            </a:extLst>
          </p:cNvPr>
          <p:cNvSpPr/>
          <p:nvPr/>
        </p:nvSpPr>
        <p:spPr>
          <a:xfrm>
            <a:off x="2100370" y="2946137"/>
            <a:ext cx="1360538"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D09FD5E-4E91-9BF0-FCE9-E012DA19F0E5}"/>
              </a:ext>
            </a:extLst>
          </p:cNvPr>
          <p:cNvSpPr/>
          <p:nvPr/>
        </p:nvSpPr>
        <p:spPr>
          <a:xfrm>
            <a:off x="2100370" y="3975264"/>
            <a:ext cx="1360538"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D6302F9-ABF3-6D4F-0D73-63162494539F}"/>
              </a:ext>
            </a:extLst>
          </p:cNvPr>
          <p:cNvSpPr/>
          <p:nvPr/>
        </p:nvSpPr>
        <p:spPr>
          <a:xfrm>
            <a:off x="2635155" y="4937910"/>
            <a:ext cx="1360538"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960FAE2-01E1-E9D0-7E07-9F82A9032649}"/>
              </a:ext>
            </a:extLst>
          </p:cNvPr>
          <p:cNvSpPr/>
          <p:nvPr/>
        </p:nvSpPr>
        <p:spPr>
          <a:xfrm>
            <a:off x="2635155" y="5900556"/>
            <a:ext cx="1360538"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24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2E329-15C1-3208-9C32-EEE179E60504}"/>
              </a:ext>
            </a:extLst>
          </p:cNvPr>
          <p:cNvSpPr>
            <a:spLocks noGrp="1"/>
          </p:cNvSpPr>
          <p:nvPr>
            <p:ph type="title"/>
          </p:nvPr>
        </p:nvSpPr>
        <p:spPr>
          <a:xfrm>
            <a:off x="838200" y="18256"/>
            <a:ext cx="10515600" cy="779766"/>
          </a:xfrm>
        </p:spPr>
        <p:txBody>
          <a:bodyPr/>
          <a:lstStyle/>
          <a:p>
            <a:pPr algn="ctr"/>
            <a:r>
              <a:rPr kumimoji="1" lang="ja-JP" altLang="en-US" b="1" dirty="0">
                <a:latin typeface="BIZ UDPゴシック" panose="020B0400000000000000" pitchFamily="50" charset="-128"/>
                <a:ea typeface="BIZ UDPゴシック" panose="020B0400000000000000" pitchFamily="50" charset="-128"/>
              </a:rPr>
              <a:t>小説と実用書</a:t>
            </a:r>
          </a:p>
        </p:txBody>
      </p:sp>
      <p:sp>
        <p:nvSpPr>
          <p:cNvPr id="5" name="コンテンツ プレースホルダー 4">
            <a:extLst>
              <a:ext uri="{FF2B5EF4-FFF2-40B4-BE49-F238E27FC236}">
                <a16:creationId xmlns:a16="http://schemas.microsoft.com/office/drawing/2014/main" id="{D04275B0-DC75-84E8-78EC-870D05745C57}"/>
              </a:ext>
            </a:extLst>
          </p:cNvPr>
          <p:cNvSpPr>
            <a:spLocks noGrp="1"/>
          </p:cNvSpPr>
          <p:nvPr>
            <p:ph idx="1"/>
          </p:nvPr>
        </p:nvSpPr>
        <p:spPr>
          <a:xfrm>
            <a:off x="353290" y="648392"/>
            <a:ext cx="6832601" cy="5561215"/>
          </a:xfrm>
        </p:spPr>
        <p:txBody>
          <a:bodyPr>
            <a:noAutofit/>
          </a:bodyPr>
          <a:lstStyle/>
          <a:p>
            <a:pPr marL="0" indent="0">
              <a:buNone/>
            </a:pPr>
            <a:r>
              <a:rPr kumimoji="1" lang="ja-JP" altLang="en-US" sz="3200" b="1" dirty="0">
                <a:latin typeface="BIZ UDPゴシック" panose="020B0400000000000000" pitchFamily="50" charset="-128"/>
                <a:ea typeface="BIZ UDPゴシック" panose="020B0400000000000000" pitchFamily="50" charset="-128"/>
              </a:rPr>
              <a:t>小説を選ぶとき</a:t>
            </a:r>
            <a:endParaRPr kumimoji="1"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目次を見て吟味する人</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a:t>
            </a:r>
            <a:r>
              <a:rPr lang="ja-JP" altLang="en-US" sz="3200" b="1" dirty="0">
                <a:solidFill>
                  <a:srgbClr val="0070C0"/>
                </a:solidFill>
                <a:latin typeface="BIZ UDPゴシック" panose="020B0400000000000000" pitchFamily="50" charset="-128"/>
                <a:ea typeface="BIZ UDPゴシック" panose="020B0400000000000000" pitchFamily="50" charset="-128"/>
              </a:rPr>
              <a:t>「少ない」</a:t>
            </a:r>
            <a:endParaRPr lang="en-US" altLang="ja-JP" sz="3200" b="1" dirty="0">
              <a:solidFill>
                <a:srgbClr val="0070C0"/>
              </a:solidFill>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目次と本文の行き来する必要性は</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「小さい」</a:t>
            </a:r>
            <a:endParaRPr lang="en-US" altLang="ja-JP" sz="3200" b="1" dirty="0">
              <a:latin typeface="BIZ UDPゴシック" panose="020B0400000000000000" pitchFamily="50" charset="-128"/>
              <a:ea typeface="BIZ UDPゴシック" panose="020B0400000000000000" pitchFamily="50" charset="-128"/>
            </a:endParaRPr>
          </a:p>
          <a:p>
            <a:pPr marL="0" indent="0">
              <a:buNone/>
            </a:pP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kumimoji="1" lang="ja-JP" altLang="en-US" sz="3200" b="1" dirty="0">
                <a:latin typeface="BIZ UDPゴシック" panose="020B0400000000000000" pitchFamily="50" charset="-128"/>
                <a:ea typeface="BIZ UDPゴシック" panose="020B0400000000000000" pitchFamily="50" charset="-128"/>
              </a:rPr>
              <a:t>実用書を選ぶときに</a:t>
            </a:r>
            <a:endParaRPr kumimoji="1"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目次を見て吟味する人</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a:t>
            </a:r>
            <a:r>
              <a:rPr lang="ja-JP" altLang="en-US" sz="3200" b="1" dirty="0">
                <a:solidFill>
                  <a:srgbClr val="FF0000"/>
                </a:solidFill>
                <a:latin typeface="BIZ UDPゴシック" panose="020B0400000000000000" pitchFamily="50" charset="-128"/>
                <a:ea typeface="BIZ UDPゴシック" panose="020B0400000000000000" pitchFamily="50" charset="-128"/>
              </a:rPr>
              <a:t>「多い」</a:t>
            </a:r>
            <a:endParaRPr lang="en-US" altLang="ja-JP" sz="3200" b="1"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目次と本文の行き来する必要性は</a:t>
            </a:r>
            <a:endParaRPr lang="en-US" altLang="ja-JP" sz="3200" b="1" dirty="0">
              <a:latin typeface="BIZ UDPゴシック" panose="020B0400000000000000" pitchFamily="50" charset="-128"/>
              <a:ea typeface="BIZ UDPゴシック" panose="020B0400000000000000" pitchFamily="50" charset="-128"/>
            </a:endParaRPr>
          </a:p>
          <a:p>
            <a:pPr marL="0" indent="0">
              <a:buNone/>
            </a:pPr>
            <a:r>
              <a:rPr lang="ja-JP" altLang="en-US" sz="3200" b="1" dirty="0">
                <a:latin typeface="BIZ UDPゴシック" panose="020B0400000000000000" pitchFamily="50" charset="-128"/>
                <a:ea typeface="BIZ UDPゴシック" panose="020B0400000000000000" pitchFamily="50" charset="-128"/>
              </a:rPr>
              <a:t>　　　　　　　　「大きい」</a:t>
            </a:r>
            <a:endParaRPr lang="en-US" altLang="ja-JP" sz="3200" b="1" dirty="0">
              <a:latin typeface="BIZ UDPゴシック" panose="020B0400000000000000" pitchFamily="50" charset="-128"/>
              <a:ea typeface="BIZ UDPゴシック" panose="020B0400000000000000" pitchFamily="50" charset="-128"/>
            </a:endParaRPr>
          </a:p>
        </p:txBody>
      </p:sp>
      <p:sp>
        <p:nvSpPr>
          <p:cNvPr id="6" name="コンテンツ プレースホルダー 4">
            <a:extLst>
              <a:ext uri="{FF2B5EF4-FFF2-40B4-BE49-F238E27FC236}">
                <a16:creationId xmlns:a16="http://schemas.microsoft.com/office/drawing/2014/main" id="{61E18D8A-7B32-45C2-4646-C51D15D50927}"/>
              </a:ext>
            </a:extLst>
          </p:cNvPr>
          <p:cNvSpPr txBox="1">
            <a:spLocks/>
          </p:cNvSpPr>
          <p:nvPr/>
        </p:nvSpPr>
        <p:spPr>
          <a:xfrm>
            <a:off x="7185891" y="4862945"/>
            <a:ext cx="5447605" cy="19767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latin typeface="BIZ UDPゴシック" panose="020B0400000000000000" pitchFamily="50" charset="-128"/>
                <a:ea typeface="BIZ UDPゴシック" panose="020B0400000000000000" pitchFamily="50" charset="-128"/>
              </a:rPr>
              <a:t>読みに困難がある人が読書は</a:t>
            </a:r>
            <a:endParaRPr lang="en-US" altLang="ja-JP"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b="1" dirty="0">
                <a:latin typeface="BIZ UDPゴシック" panose="020B0400000000000000" pitchFamily="50" charset="-128"/>
                <a:ea typeface="BIZ UDPゴシック" panose="020B0400000000000000" pitchFamily="50" charset="-128"/>
              </a:rPr>
              <a:t>　小説が多い？</a:t>
            </a:r>
            <a:endParaRPr lang="en-US" altLang="ja-JP"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b="1" dirty="0">
                <a:latin typeface="BIZ UDPゴシック" panose="020B0400000000000000" pitchFamily="50" charset="-128"/>
                <a:ea typeface="BIZ UDPゴシック" panose="020B0400000000000000" pitchFamily="50" charset="-128"/>
              </a:rPr>
              <a:t>　　実用書が多い？</a:t>
            </a:r>
            <a:endParaRPr lang="en-US" altLang="ja-JP" b="1" dirty="0">
              <a:latin typeface="BIZ UDPゴシック" panose="020B0400000000000000" pitchFamily="50" charset="-128"/>
              <a:ea typeface="BIZ UDPゴシック" panose="020B0400000000000000" pitchFamily="50" charset="-128"/>
            </a:endParaRPr>
          </a:p>
          <a:p>
            <a:pPr marL="0" indent="0" algn="ctr">
              <a:buFont typeface="Arial" panose="020B0604020202020204" pitchFamily="34" charset="0"/>
              <a:buNone/>
            </a:pPr>
            <a:r>
              <a:rPr lang="ja-JP" altLang="en-US" sz="3200" b="1" dirty="0">
                <a:solidFill>
                  <a:srgbClr val="FF0000"/>
                </a:solidFill>
                <a:latin typeface="BIZ UDPゴシック" panose="020B0400000000000000" pitchFamily="50" charset="-128"/>
                <a:ea typeface="BIZ UDPゴシック" panose="020B0400000000000000" pitchFamily="50" charset="-128"/>
              </a:rPr>
              <a:t>実用書・調べ物が多い</a:t>
            </a:r>
            <a:endParaRPr lang="en-US" altLang="ja-JP" sz="3200" b="1" dirty="0">
              <a:solidFill>
                <a:srgbClr val="FF0000"/>
              </a:solidFill>
              <a:latin typeface="BIZ UDPゴシック" panose="020B0400000000000000" pitchFamily="50" charset="-128"/>
              <a:ea typeface="BIZ UDPゴシック" panose="020B0400000000000000" pitchFamily="50" charset="-128"/>
            </a:endParaRPr>
          </a:p>
        </p:txBody>
      </p:sp>
      <p:pic>
        <p:nvPicPr>
          <p:cNvPr id="2050" name="Picture 2" descr="小説のイラスト | かわいいフリー素材集 いらすとや">
            <a:extLst>
              <a:ext uri="{FF2B5EF4-FFF2-40B4-BE49-F238E27FC236}">
                <a16:creationId xmlns:a16="http://schemas.microsoft.com/office/drawing/2014/main" id="{315E3858-21E4-E6CD-AF6B-1F61B8594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3137">
            <a:off x="7510808" y="1031223"/>
            <a:ext cx="2256949" cy="2397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本（ブック）のイラスト素材 | 商用可能な無料(フリー)のイラスト素材ならストックマテリアル">
            <a:extLst>
              <a:ext uri="{FF2B5EF4-FFF2-40B4-BE49-F238E27FC236}">
                <a16:creationId xmlns:a16="http://schemas.microsoft.com/office/drawing/2014/main" id="{01EC6288-BC53-7290-031D-49CF61553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8541" y="2046697"/>
            <a:ext cx="2764604" cy="276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6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500"/>
                                        <p:tgtEl>
                                          <p:spTgt spid="6">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500"/>
                                        <p:tgtEl>
                                          <p:spTgt spid="6">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500"/>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1425</Words>
  <Application>Microsoft Office PowerPoint</Application>
  <PresentationFormat>ワイド画面</PresentationFormat>
  <Paragraphs>226</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BIZ UDPゴシック</vt:lpstr>
      <vt:lpstr>メイリオ</vt:lpstr>
      <vt:lpstr>游ゴシック</vt:lpstr>
      <vt:lpstr>游ゴシック Light</vt:lpstr>
      <vt:lpstr>Arial</vt:lpstr>
      <vt:lpstr>Office テーマ</vt:lpstr>
      <vt:lpstr>ディスレクシアにとっての 「墨字」 「フラット テキスト」 「ナビゲーション機能」</vt:lpstr>
      <vt:lpstr>PowerPoint プレゼンテーション</vt:lpstr>
      <vt:lpstr>アクセシビリティー　⇒　テキストあればOK？！</vt:lpstr>
      <vt:lpstr>テキストデータがあればいい⁈</vt:lpstr>
      <vt:lpstr>読み上げ機能を使っての読書</vt:lpstr>
      <vt:lpstr>PowerPoint プレゼンテーション</vt:lpstr>
      <vt:lpstr>みなさんは　どっちがいい⁈</vt:lpstr>
      <vt:lpstr>みなさんは　どっちがいい⁈</vt:lpstr>
      <vt:lpstr>小説と実用書</vt:lpstr>
      <vt:lpstr>パフォーマンスの発揮どころ</vt:lpstr>
      <vt:lpstr>当事者の思い</vt:lpstr>
      <vt:lpstr>読書バリアフリー法の趣旨からすると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ディスレクシアにとっての 「墨字」 「フラット テキスト」 「ナビゲーション機能」</dc:title>
  <dc:creator>Tadashi Kouyama</dc:creator>
  <cp:lastModifiedBy>Kouyama Tadashi</cp:lastModifiedBy>
  <cp:revision>17</cp:revision>
  <cp:lastPrinted>2022-11-26T04:04:05Z</cp:lastPrinted>
  <dcterms:created xsi:type="dcterms:W3CDTF">2022-10-23T04:24:33Z</dcterms:created>
  <dcterms:modified xsi:type="dcterms:W3CDTF">2022-11-26T04:35:20Z</dcterms:modified>
</cp:coreProperties>
</file>